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0" r:id="rId3"/>
    <p:sldId id="274" r:id="rId4"/>
    <p:sldId id="258" r:id="rId5"/>
    <p:sldId id="268" r:id="rId6"/>
    <p:sldId id="259" r:id="rId7"/>
    <p:sldId id="260" r:id="rId8"/>
    <p:sldId id="261" r:id="rId9"/>
    <p:sldId id="262" r:id="rId10"/>
    <p:sldId id="263" r:id="rId11"/>
    <p:sldId id="264" r:id="rId12"/>
    <p:sldId id="265" r:id="rId13"/>
    <p:sldId id="266" r:id="rId14"/>
    <p:sldId id="269" r:id="rId15"/>
    <p:sldId id="271" r:id="rId16"/>
    <p:sldId id="267" r:id="rId17"/>
    <p:sldId id="273" r:id="rId18"/>
  </p:sldIdLst>
  <p:sldSz cx="18288000" cy="10287000"/>
  <p:notesSz cx="6858000" cy="9144000"/>
  <p:embeddedFontLst>
    <p:embeddedFont>
      <p:font typeface="Canva Sans Medium" panose="020B0603030501040103" pitchFamily="3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y Fawell" initials="H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37" autoAdjust="0"/>
    <p:restoredTop sz="94521" autoAdjust="0"/>
  </p:normalViewPr>
  <p:slideViewPr>
    <p:cSldViewPr>
      <p:cViewPr varScale="1">
        <p:scale>
          <a:sx n="80" d="100"/>
          <a:sy n="80" d="100"/>
        </p:scale>
        <p:origin x="118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bit.ly/dca-md" TargetMode="External"/><Relationship Id="rId5" Type="http://schemas.openxmlformats.org/officeDocument/2006/relationships/image" Target="../media/image3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3751673" y="-248827"/>
            <a:ext cx="10784654" cy="10784654"/>
            <a:chOff x="0" y="0"/>
            <a:chExt cx="6350000" cy="6350000"/>
          </a:xfrm>
        </p:grpSpPr>
        <p:sp>
          <p:nvSpPr>
            <p:cNvPr id="4" name="Freeform 4"/>
            <p:cNvSpPr/>
            <p:nvPr/>
          </p:nvSpPr>
          <p:spPr>
            <a:xfrm>
              <a:off x="541020" y="537210"/>
              <a:ext cx="5255260" cy="5255260"/>
            </a:xfrm>
            <a:custGeom>
              <a:avLst/>
              <a:gdLst/>
              <a:ahLst/>
              <a:cxnLst/>
              <a:rect l="l" t="t" r="r" b="b"/>
              <a:pathLst>
                <a:path w="5255260" h="5255260">
                  <a:moveTo>
                    <a:pt x="2627630" y="0"/>
                  </a:moveTo>
                  <a:cubicBezTo>
                    <a:pt x="1176430" y="0"/>
                    <a:pt x="0" y="1176430"/>
                    <a:pt x="0" y="2627630"/>
                  </a:cubicBezTo>
                  <a:cubicBezTo>
                    <a:pt x="0" y="4078830"/>
                    <a:pt x="1176430" y="5255260"/>
                    <a:pt x="2627630" y="5255260"/>
                  </a:cubicBezTo>
                  <a:cubicBezTo>
                    <a:pt x="4078830" y="5255260"/>
                    <a:pt x="5255260" y="4078830"/>
                    <a:pt x="5255260" y="2627630"/>
                  </a:cubicBezTo>
                  <a:cubicBezTo>
                    <a:pt x="5255260" y="1176430"/>
                    <a:pt x="4078830" y="0"/>
                    <a:pt x="2627630" y="0"/>
                  </a:cubicBezTo>
                  <a:close/>
                </a:path>
              </a:pathLst>
            </a:custGeom>
            <a:blipFill>
              <a:blip r:embed="rId3" cstate="print">
                <a:alphaModFix amt="53000"/>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5" name="Group 5"/>
          <p:cNvGrpSpPr/>
          <p:nvPr/>
        </p:nvGrpSpPr>
        <p:grpSpPr>
          <a:xfrm>
            <a:off x="5770804" y="1770304"/>
            <a:ext cx="6746391" cy="674639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82F54">
                <a:alpha val="60000"/>
              </a:srgbClr>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4630322" y="6529617"/>
            <a:ext cx="9027356" cy="888191"/>
            <a:chOff x="0" y="0"/>
            <a:chExt cx="2708099" cy="233927"/>
          </a:xfrm>
        </p:grpSpPr>
        <p:sp>
          <p:nvSpPr>
            <p:cNvPr id="9" name="Freeform 9"/>
            <p:cNvSpPr/>
            <p:nvPr/>
          </p:nvSpPr>
          <p:spPr>
            <a:xfrm>
              <a:off x="0" y="0"/>
              <a:ext cx="2708098" cy="233927"/>
            </a:xfrm>
            <a:custGeom>
              <a:avLst/>
              <a:gdLst/>
              <a:ahLst/>
              <a:cxnLst/>
              <a:rect l="l" t="t" r="r" b="b"/>
              <a:pathLst>
                <a:path w="2708098" h="233927">
                  <a:moveTo>
                    <a:pt x="38400" y="0"/>
                  </a:moveTo>
                  <a:lnTo>
                    <a:pt x="2669699" y="0"/>
                  </a:lnTo>
                  <a:cubicBezTo>
                    <a:pt x="2690906" y="0"/>
                    <a:pt x="2708098" y="17192"/>
                    <a:pt x="2708098" y="38400"/>
                  </a:cubicBezTo>
                  <a:lnTo>
                    <a:pt x="2708098" y="195527"/>
                  </a:lnTo>
                  <a:cubicBezTo>
                    <a:pt x="2708098" y="205711"/>
                    <a:pt x="2704053" y="215479"/>
                    <a:pt x="2696851" y="222680"/>
                  </a:cubicBezTo>
                  <a:cubicBezTo>
                    <a:pt x="2689650" y="229881"/>
                    <a:pt x="2679883" y="233927"/>
                    <a:pt x="2669699" y="233927"/>
                  </a:cubicBezTo>
                  <a:lnTo>
                    <a:pt x="38400" y="233927"/>
                  </a:lnTo>
                  <a:cubicBezTo>
                    <a:pt x="28215" y="233927"/>
                    <a:pt x="18448" y="229881"/>
                    <a:pt x="11247" y="222680"/>
                  </a:cubicBezTo>
                  <a:cubicBezTo>
                    <a:pt x="4046" y="215479"/>
                    <a:pt x="0" y="205711"/>
                    <a:pt x="0" y="195527"/>
                  </a:cubicBezTo>
                  <a:lnTo>
                    <a:pt x="0" y="38400"/>
                  </a:lnTo>
                  <a:cubicBezTo>
                    <a:pt x="0" y="28215"/>
                    <a:pt x="4046" y="18448"/>
                    <a:pt x="11247" y="11247"/>
                  </a:cubicBezTo>
                  <a:cubicBezTo>
                    <a:pt x="18448" y="4046"/>
                    <a:pt x="28215" y="0"/>
                    <a:pt x="38400" y="0"/>
                  </a:cubicBezTo>
                  <a:close/>
                </a:path>
              </a:pathLst>
            </a:custGeom>
            <a:solidFill>
              <a:srgbClr val="F26F21"/>
            </a:solidFill>
            <a:ln cap="rnd">
              <a:noFill/>
              <a:prstDash val="solid"/>
              <a:round/>
            </a:ln>
          </p:spPr>
          <p:txBody>
            <a:bodyPr/>
            <a:lstStyle/>
            <a:p>
              <a:endParaRPr lang="en-US"/>
            </a:p>
          </p:txBody>
        </p:sp>
        <p:sp>
          <p:nvSpPr>
            <p:cNvPr id="10" name="TextBox 10"/>
            <p:cNvSpPr txBox="1"/>
            <p:nvPr/>
          </p:nvSpPr>
          <p:spPr>
            <a:xfrm>
              <a:off x="0" y="-38100"/>
              <a:ext cx="2708099" cy="272027"/>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028700" y="3502720"/>
            <a:ext cx="16230600" cy="2642198"/>
          </a:xfrm>
          <a:prstGeom prst="rect">
            <a:avLst/>
          </a:prstGeom>
        </p:spPr>
        <p:txBody>
          <a:bodyPr lIns="0" tIns="0" rIns="0" bIns="0" rtlCol="0" anchor="t">
            <a:spAutoFit/>
          </a:bodyPr>
          <a:lstStyle/>
          <a:p>
            <a:pPr algn="ctr">
              <a:lnSpc>
                <a:spcPts val="9726"/>
              </a:lnSpc>
            </a:pPr>
            <a:r>
              <a:rPr lang="en-US" sz="13100" b="1" spc="-98" dirty="0">
                <a:solidFill>
                  <a:srgbClr val="FFFFFF"/>
                </a:solidFill>
                <a:latin typeface="Aptos" panose="020B0004020202020204" pitchFamily="34" charset="0"/>
                <a:ea typeface="Helvetica Now Display Heavy"/>
                <a:cs typeface="Helvetica Now Display Heavy"/>
                <a:sym typeface="Helvetica Now Display Heavy"/>
              </a:rPr>
              <a:t>Data Centers</a:t>
            </a:r>
          </a:p>
          <a:p>
            <a:pPr algn="ctr">
              <a:lnSpc>
                <a:spcPts val="9726"/>
              </a:lnSpc>
            </a:pPr>
            <a:r>
              <a:rPr lang="en-US" sz="13100" b="1" spc="-98" dirty="0">
                <a:solidFill>
                  <a:srgbClr val="FFFFFF"/>
                </a:solidFill>
                <a:latin typeface="Aptos" panose="020B0004020202020204" pitchFamily="34" charset="0"/>
                <a:ea typeface="Helvetica Now Display Heavy"/>
                <a:cs typeface="Helvetica Now Display Heavy"/>
                <a:sym typeface="Helvetica Now Display Heavy"/>
              </a:rPr>
              <a:t>in Maryland</a:t>
            </a:r>
          </a:p>
        </p:txBody>
      </p:sp>
      <p:sp>
        <p:nvSpPr>
          <p:cNvPr id="12" name="Freeform 12"/>
          <p:cNvSpPr/>
          <p:nvPr/>
        </p:nvSpPr>
        <p:spPr>
          <a:xfrm>
            <a:off x="12875381" y="786324"/>
            <a:ext cx="4521078" cy="1356323"/>
          </a:xfrm>
          <a:custGeom>
            <a:avLst/>
            <a:gdLst/>
            <a:ahLst/>
            <a:cxnLst/>
            <a:rect l="l" t="t" r="r" b="b"/>
            <a:pathLst>
              <a:path w="4521078" h="1356323">
                <a:moveTo>
                  <a:pt x="0" y="0"/>
                </a:moveTo>
                <a:lnTo>
                  <a:pt x="4521077" y="0"/>
                </a:lnTo>
                <a:lnTo>
                  <a:pt x="4521077" y="1356324"/>
                </a:lnTo>
                <a:lnTo>
                  <a:pt x="0" y="1356324"/>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4002844" y="6667500"/>
            <a:ext cx="10282312" cy="517642"/>
          </a:xfrm>
          <a:prstGeom prst="rect">
            <a:avLst/>
          </a:prstGeom>
        </p:spPr>
        <p:txBody>
          <a:bodyPr lIns="0" tIns="0" rIns="0" bIns="0" rtlCol="0" anchor="t">
            <a:spAutoFit/>
          </a:bodyPr>
          <a:lstStyle/>
          <a:p>
            <a:pPr algn="ctr">
              <a:lnSpc>
                <a:spcPts val="4199"/>
              </a:lnSpc>
            </a:pPr>
            <a:r>
              <a:rPr lang="en-US" sz="3200" b="1" dirty="0">
                <a:solidFill>
                  <a:srgbClr val="FFFFFF"/>
                </a:solidFill>
                <a:latin typeface="Aptos" panose="020B0004020202020204" pitchFamily="34" charset="0"/>
                <a:ea typeface="Canva Sans Medium"/>
                <a:cs typeface="Canva Sans Medium"/>
                <a:sym typeface="Canva Sans Medium"/>
              </a:rPr>
              <a:t>Strong Economy. Strong Communities.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12105749" y="-475217"/>
            <a:ext cx="6182251" cy="10762217"/>
            <a:chOff x="0" y="0"/>
            <a:chExt cx="1628247" cy="2834493"/>
          </a:xfrm>
        </p:grpSpPr>
        <p:sp>
          <p:nvSpPr>
            <p:cNvPr id="4" name="Freeform 4"/>
            <p:cNvSpPr/>
            <p:nvPr/>
          </p:nvSpPr>
          <p:spPr>
            <a:xfrm>
              <a:off x="0" y="0"/>
              <a:ext cx="1628247" cy="2834493"/>
            </a:xfrm>
            <a:custGeom>
              <a:avLst/>
              <a:gdLst/>
              <a:ahLst/>
              <a:cxnLst/>
              <a:rect l="l" t="t" r="r" b="b"/>
              <a:pathLst>
                <a:path w="1628247" h="2834493">
                  <a:moveTo>
                    <a:pt x="0" y="0"/>
                  </a:moveTo>
                  <a:lnTo>
                    <a:pt x="1628247" y="0"/>
                  </a:lnTo>
                  <a:lnTo>
                    <a:pt x="1628247" y="2834493"/>
                  </a:lnTo>
                  <a:lnTo>
                    <a:pt x="0" y="2834493"/>
                  </a:lnTo>
                  <a:close/>
                </a:path>
              </a:pathLst>
            </a:custGeom>
            <a:solidFill>
              <a:srgbClr val="1F2942"/>
            </a:solidFill>
          </p:spPr>
          <p:txBody>
            <a:bodyPr/>
            <a:lstStyle/>
            <a:p>
              <a:endParaRPr lang="en-US"/>
            </a:p>
          </p:txBody>
        </p:sp>
        <p:sp>
          <p:nvSpPr>
            <p:cNvPr id="5" name="TextBox 5"/>
            <p:cNvSpPr txBox="1"/>
            <p:nvPr/>
          </p:nvSpPr>
          <p:spPr>
            <a:xfrm>
              <a:off x="0" y="-38100"/>
              <a:ext cx="1628247" cy="2872593"/>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3995102">
            <a:off x="15937198" y="-2322368"/>
            <a:ext cx="7660753" cy="5314647"/>
          </a:xfrm>
          <a:custGeom>
            <a:avLst/>
            <a:gdLst/>
            <a:ahLst/>
            <a:cxnLst/>
            <a:rect l="l" t="t" r="r" b="b"/>
            <a:pathLst>
              <a:path w="7660753" h="5314647">
                <a:moveTo>
                  <a:pt x="0" y="0"/>
                </a:moveTo>
                <a:lnTo>
                  <a:pt x="7660753" y="0"/>
                </a:lnTo>
                <a:lnTo>
                  <a:pt x="7660753" y="5314648"/>
                </a:lnTo>
                <a:lnTo>
                  <a:pt x="0" y="5314648"/>
                </a:lnTo>
                <a:lnTo>
                  <a:pt x="0" y="0"/>
                </a:lnTo>
                <a:close/>
              </a:path>
            </a:pathLst>
          </a:custGeom>
          <a:blipFill>
            <a:blip>
              <a:alphaModFix amt="48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12105749" y="2709418"/>
            <a:ext cx="6182251" cy="7636164"/>
            <a:chOff x="0" y="0"/>
            <a:chExt cx="1628247" cy="2011171"/>
          </a:xfrm>
        </p:grpSpPr>
        <p:sp>
          <p:nvSpPr>
            <p:cNvPr id="8" name="Freeform 8"/>
            <p:cNvSpPr/>
            <p:nvPr/>
          </p:nvSpPr>
          <p:spPr>
            <a:xfrm>
              <a:off x="0" y="0"/>
              <a:ext cx="1628247" cy="2011171"/>
            </a:xfrm>
            <a:custGeom>
              <a:avLst/>
              <a:gdLst/>
              <a:ahLst/>
              <a:cxnLst/>
              <a:rect l="l" t="t" r="r" b="b"/>
              <a:pathLst>
                <a:path w="1628247" h="2011171">
                  <a:moveTo>
                    <a:pt x="0" y="0"/>
                  </a:moveTo>
                  <a:lnTo>
                    <a:pt x="1628247" y="0"/>
                  </a:lnTo>
                  <a:lnTo>
                    <a:pt x="1628247" y="2011171"/>
                  </a:lnTo>
                  <a:lnTo>
                    <a:pt x="0" y="2011171"/>
                  </a:lnTo>
                  <a:close/>
                </a:path>
              </a:pathLst>
            </a:custGeom>
            <a:solidFill>
              <a:srgbClr val="3AC6F3"/>
            </a:solidFill>
          </p:spPr>
          <p:txBody>
            <a:bodyPr/>
            <a:lstStyle/>
            <a:p>
              <a:endParaRPr lang="en-US"/>
            </a:p>
          </p:txBody>
        </p:sp>
        <p:sp>
          <p:nvSpPr>
            <p:cNvPr id="9" name="TextBox 9"/>
            <p:cNvSpPr txBox="1"/>
            <p:nvPr/>
          </p:nvSpPr>
          <p:spPr>
            <a:xfrm>
              <a:off x="0" y="-38100"/>
              <a:ext cx="1628247" cy="2049271"/>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rot="2072494">
            <a:off x="-9178012" y="5784379"/>
            <a:ext cx="17484906" cy="5420321"/>
          </a:xfrm>
          <a:custGeom>
            <a:avLst/>
            <a:gdLst/>
            <a:ahLst/>
            <a:cxnLst/>
            <a:rect l="l" t="t" r="r" b="b"/>
            <a:pathLst>
              <a:path w="17484906" h="5420321">
                <a:moveTo>
                  <a:pt x="0" y="0"/>
                </a:moveTo>
                <a:lnTo>
                  <a:pt x="17484905" y="0"/>
                </a:lnTo>
                <a:lnTo>
                  <a:pt x="17484905" y="5420321"/>
                </a:lnTo>
                <a:lnTo>
                  <a:pt x="0" y="5420321"/>
                </a:lnTo>
                <a:lnTo>
                  <a:pt x="0" y="0"/>
                </a:lnTo>
                <a:close/>
              </a:path>
            </a:pathLst>
          </a:custGeom>
          <a:blipFill>
            <a:blip>
              <a:alphaModFix amt="5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1" name="Group 11"/>
          <p:cNvGrpSpPr/>
          <p:nvPr/>
        </p:nvGrpSpPr>
        <p:grpSpPr>
          <a:xfrm>
            <a:off x="-8199711" y="-9965211"/>
            <a:ext cx="17049681" cy="1704968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30000"/>
                  </a:srgbClr>
                </a:gs>
                <a:gs pos="50000">
                  <a:srgbClr val="051018">
                    <a:alpha val="9300"/>
                  </a:srgbClr>
                </a:gs>
                <a:gs pos="100000">
                  <a:srgbClr val="051018">
                    <a:alpha val="30000"/>
                  </a:srgbClr>
                </a:gs>
              </a:gsLst>
              <a:path path="circle">
                <a:fillToRect l="50000" t="50000" r="50000" b="50000"/>
              </a:path>
            </a:gra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7977513" y="1768497"/>
            <a:ext cx="8957937" cy="7820234"/>
            <a:chOff x="0" y="0"/>
            <a:chExt cx="2359292" cy="2059650"/>
          </a:xfrm>
        </p:grpSpPr>
        <p:sp>
          <p:nvSpPr>
            <p:cNvPr id="15" name="Freeform 15"/>
            <p:cNvSpPr/>
            <p:nvPr/>
          </p:nvSpPr>
          <p:spPr>
            <a:xfrm>
              <a:off x="0" y="0"/>
              <a:ext cx="2359292" cy="2059650"/>
            </a:xfrm>
            <a:custGeom>
              <a:avLst/>
              <a:gdLst/>
              <a:ahLst/>
              <a:cxnLst/>
              <a:rect l="l" t="t" r="r" b="b"/>
              <a:pathLst>
                <a:path w="2359292" h="2059650">
                  <a:moveTo>
                    <a:pt x="44077" y="0"/>
                  </a:moveTo>
                  <a:lnTo>
                    <a:pt x="2315215" y="0"/>
                  </a:lnTo>
                  <a:cubicBezTo>
                    <a:pt x="2339558" y="0"/>
                    <a:pt x="2359292" y="19734"/>
                    <a:pt x="2359292" y="44077"/>
                  </a:cubicBezTo>
                  <a:lnTo>
                    <a:pt x="2359292" y="2015573"/>
                  </a:lnTo>
                  <a:cubicBezTo>
                    <a:pt x="2359292" y="2039916"/>
                    <a:pt x="2339558" y="2059650"/>
                    <a:pt x="2315215" y="2059650"/>
                  </a:cubicBezTo>
                  <a:lnTo>
                    <a:pt x="44077" y="2059650"/>
                  </a:lnTo>
                  <a:cubicBezTo>
                    <a:pt x="19734" y="2059650"/>
                    <a:pt x="0" y="2039916"/>
                    <a:pt x="0" y="2015573"/>
                  </a:cubicBezTo>
                  <a:lnTo>
                    <a:pt x="0" y="44077"/>
                  </a:lnTo>
                  <a:cubicBezTo>
                    <a:pt x="0" y="19734"/>
                    <a:pt x="19734" y="0"/>
                    <a:pt x="44077" y="0"/>
                  </a:cubicBezTo>
                  <a:close/>
                </a:path>
              </a:pathLst>
            </a:custGeom>
            <a:solidFill>
              <a:srgbClr val="FFFFFF"/>
            </a:solidFill>
          </p:spPr>
          <p:txBody>
            <a:bodyPr/>
            <a:lstStyle/>
            <a:p>
              <a:endParaRPr lang="en-US"/>
            </a:p>
          </p:txBody>
        </p:sp>
        <p:sp>
          <p:nvSpPr>
            <p:cNvPr id="16" name="TextBox 16"/>
            <p:cNvSpPr txBox="1"/>
            <p:nvPr/>
          </p:nvSpPr>
          <p:spPr>
            <a:xfrm>
              <a:off x="0" y="-38100"/>
              <a:ext cx="2359292" cy="2097750"/>
            </a:xfrm>
            <a:prstGeom prst="rect">
              <a:avLst/>
            </a:prstGeom>
          </p:spPr>
          <p:txBody>
            <a:bodyPr lIns="50800" tIns="50800" rIns="50800" bIns="50800" rtlCol="0" anchor="ctr"/>
            <a:lstStyle/>
            <a:p>
              <a:pPr algn="ctr">
                <a:lnSpc>
                  <a:spcPts val="3079"/>
                </a:lnSpc>
              </a:pPr>
              <a:endParaRPr/>
            </a:p>
          </p:txBody>
        </p:sp>
      </p:grpSp>
      <p:sp>
        <p:nvSpPr>
          <p:cNvPr id="17" name="TextBox 17"/>
          <p:cNvSpPr txBox="1"/>
          <p:nvPr/>
        </p:nvSpPr>
        <p:spPr>
          <a:xfrm>
            <a:off x="1028700" y="1228725"/>
            <a:ext cx="12255354" cy="775533"/>
          </a:xfrm>
          <a:prstGeom prst="rect">
            <a:avLst/>
          </a:prstGeom>
        </p:spPr>
        <p:txBody>
          <a:bodyPr lIns="0" tIns="0" rIns="0" bIns="0" rtlCol="0" anchor="t">
            <a:spAutoFit/>
          </a:bodyPr>
          <a:lstStyle/>
          <a:p>
            <a:pPr algn="l">
              <a:lnSpc>
                <a:spcPts val="5695"/>
              </a:lnSpc>
            </a:pPr>
            <a:r>
              <a:rPr lang="en-US" sz="6600" b="1" spc="-57" dirty="0">
                <a:solidFill>
                  <a:srgbClr val="FFFFFF"/>
                </a:solidFill>
                <a:latin typeface="Aptos" panose="020B0004020202020204" pitchFamily="34" charset="0"/>
                <a:ea typeface="Helvetica Now Display Bold"/>
                <a:cs typeface="Helvetica Now Display Bold"/>
                <a:sym typeface="Helvetica Now Display Bold"/>
              </a:rPr>
              <a:t>Home Prices</a:t>
            </a:r>
          </a:p>
        </p:txBody>
      </p:sp>
      <p:sp>
        <p:nvSpPr>
          <p:cNvPr id="18" name="TextBox 18"/>
          <p:cNvSpPr txBox="1"/>
          <p:nvPr/>
        </p:nvSpPr>
        <p:spPr>
          <a:xfrm>
            <a:off x="9574138" y="3735075"/>
            <a:ext cx="3141123" cy="339725"/>
          </a:xfrm>
          <a:prstGeom prst="rect">
            <a:avLst/>
          </a:prstGeom>
        </p:spPr>
        <p:txBody>
          <a:bodyPr lIns="0" tIns="0" rIns="0" bIns="0" rtlCol="0" anchor="t">
            <a:spAutoFit/>
          </a:bodyPr>
          <a:lstStyle/>
          <a:p>
            <a:pPr algn="ctr">
              <a:lnSpc>
                <a:spcPts val="2800"/>
              </a:lnSpc>
              <a:spcBef>
                <a:spcPct val="0"/>
              </a:spcBef>
            </a:pPr>
            <a:r>
              <a:rPr lang="en-US" sz="2000" b="1" dirty="0">
                <a:solidFill>
                  <a:srgbClr val="545454"/>
                </a:solidFill>
                <a:latin typeface="Aptos" panose="020B0004020202020204" pitchFamily="34" charset="0"/>
                <a:ea typeface="Helvetica Now Display Heavy"/>
                <a:cs typeface="Helvetica Now Display Heavy"/>
                <a:sym typeface="Helvetica Now Display Heavy"/>
              </a:rPr>
              <a:t>92%</a:t>
            </a:r>
          </a:p>
        </p:txBody>
      </p:sp>
      <p:sp>
        <p:nvSpPr>
          <p:cNvPr id="19" name="TextBox 19"/>
          <p:cNvSpPr txBox="1"/>
          <p:nvPr/>
        </p:nvSpPr>
        <p:spPr>
          <a:xfrm>
            <a:off x="13284054" y="4571819"/>
            <a:ext cx="3327812" cy="339725"/>
          </a:xfrm>
          <a:prstGeom prst="rect">
            <a:avLst/>
          </a:prstGeom>
        </p:spPr>
        <p:txBody>
          <a:bodyPr lIns="0" tIns="0" rIns="0" bIns="0" rtlCol="0" anchor="t">
            <a:spAutoFit/>
          </a:bodyPr>
          <a:lstStyle/>
          <a:p>
            <a:pPr algn="ctr">
              <a:lnSpc>
                <a:spcPts val="2800"/>
              </a:lnSpc>
              <a:spcBef>
                <a:spcPct val="0"/>
              </a:spcBef>
            </a:pPr>
            <a:r>
              <a:rPr lang="en-US" sz="2000" b="1">
                <a:solidFill>
                  <a:srgbClr val="545454"/>
                </a:solidFill>
                <a:latin typeface="Aptos" panose="020B0004020202020204" pitchFamily="34" charset="0"/>
                <a:ea typeface="Helvetica Now Display Heavy"/>
                <a:cs typeface="Helvetica Now Display Heavy"/>
                <a:sym typeface="Helvetica Now Display Heavy"/>
              </a:rPr>
              <a:t>73.9%</a:t>
            </a:r>
          </a:p>
        </p:txBody>
      </p:sp>
      <p:sp>
        <p:nvSpPr>
          <p:cNvPr id="20" name="TextBox 20"/>
          <p:cNvSpPr txBox="1"/>
          <p:nvPr/>
        </p:nvSpPr>
        <p:spPr>
          <a:xfrm rot="-5400000">
            <a:off x="6167910" y="6105986"/>
            <a:ext cx="5014872" cy="349250"/>
          </a:xfrm>
          <a:prstGeom prst="rect">
            <a:avLst/>
          </a:prstGeom>
        </p:spPr>
        <p:txBody>
          <a:bodyPr lIns="0" tIns="0" rIns="0" bIns="0" rtlCol="0" anchor="t">
            <a:spAutoFit/>
          </a:bodyPr>
          <a:lstStyle/>
          <a:p>
            <a:pPr algn="ctr">
              <a:lnSpc>
                <a:spcPts val="2800"/>
              </a:lnSpc>
              <a:spcBef>
                <a:spcPct val="0"/>
              </a:spcBef>
            </a:pPr>
            <a:r>
              <a:rPr lang="en-US" sz="2000" b="1">
                <a:solidFill>
                  <a:srgbClr val="545454"/>
                </a:solidFill>
                <a:latin typeface="Aptos" panose="020B0004020202020204" pitchFamily="34" charset="0"/>
                <a:ea typeface="Canva Sans Bold"/>
                <a:cs typeface="Canva Sans Bold"/>
                <a:sym typeface="Canva Sans Bold"/>
              </a:rPr>
              <a:t>Home Price Index Increase (%)</a:t>
            </a:r>
          </a:p>
        </p:txBody>
      </p:sp>
      <p:sp>
        <p:nvSpPr>
          <p:cNvPr id="21" name="TextBox 21"/>
          <p:cNvSpPr txBox="1"/>
          <p:nvPr/>
        </p:nvSpPr>
        <p:spPr>
          <a:xfrm>
            <a:off x="9000705" y="2278507"/>
            <a:ext cx="7611162" cy="890397"/>
          </a:xfrm>
          <a:prstGeom prst="rect">
            <a:avLst/>
          </a:prstGeom>
        </p:spPr>
        <p:txBody>
          <a:bodyPr lIns="0" tIns="0" rIns="0" bIns="0" rtlCol="0" anchor="t">
            <a:spAutoFit/>
          </a:bodyPr>
          <a:lstStyle/>
          <a:p>
            <a:pPr algn="ctr">
              <a:lnSpc>
                <a:spcPts val="3533"/>
              </a:lnSpc>
            </a:pPr>
            <a:r>
              <a:rPr lang="en-US" sz="3099" b="1">
                <a:solidFill>
                  <a:srgbClr val="F26F21"/>
                </a:solidFill>
                <a:latin typeface="Aptos" panose="020B0004020202020204" pitchFamily="34" charset="0"/>
                <a:ea typeface="Canva Sans Bold"/>
                <a:cs typeface="Canva Sans Bold"/>
                <a:sym typeface="Canva Sans Bold"/>
              </a:rPr>
              <a:t>Loudoun County Outperformed Virginia 2010-2024</a:t>
            </a:r>
          </a:p>
        </p:txBody>
      </p:sp>
      <p:pic>
        <p:nvPicPr>
          <p:cNvPr id="22" name="Picture 22"/>
          <p:cNvPicPr>
            <a:picLocks noChangeAspect="1"/>
          </p:cNvPicPr>
          <p:nvPr/>
        </p:nvPicPr>
        <p:blipFill>
          <a:blip r:embed="rId5"/>
          <a:stretch>
            <a:fillRect/>
          </a:stretch>
        </p:blipFill>
        <p:spPr>
          <a:xfrm>
            <a:off x="8377986" y="2929124"/>
            <a:ext cx="8621564" cy="7083958"/>
          </a:xfrm>
          <a:prstGeom prst="rect">
            <a:avLst/>
          </a:prstGeom>
        </p:spPr>
      </p:pic>
      <p:grpSp>
        <p:nvGrpSpPr>
          <p:cNvPr id="23" name="Group 23"/>
          <p:cNvGrpSpPr/>
          <p:nvPr/>
        </p:nvGrpSpPr>
        <p:grpSpPr>
          <a:xfrm>
            <a:off x="1032376" y="6609287"/>
            <a:ext cx="6341219" cy="1703908"/>
            <a:chOff x="0" y="0"/>
            <a:chExt cx="2025692" cy="564798"/>
          </a:xfrm>
        </p:grpSpPr>
        <p:sp>
          <p:nvSpPr>
            <p:cNvPr id="24" name="Freeform 24"/>
            <p:cNvSpPr/>
            <p:nvPr/>
          </p:nvSpPr>
          <p:spPr>
            <a:xfrm>
              <a:off x="0" y="0"/>
              <a:ext cx="2025692" cy="564798"/>
            </a:xfrm>
            <a:custGeom>
              <a:avLst/>
              <a:gdLst/>
              <a:ahLst/>
              <a:cxnLst/>
              <a:rect l="l" t="t" r="r" b="b"/>
              <a:pathLst>
                <a:path w="2025692" h="564798">
                  <a:moveTo>
                    <a:pt x="36627" y="0"/>
                  </a:moveTo>
                  <a:lnTo>
                    <a:pt x="1989066" y="0"/>
                  </a:lnTo>
                  <a:cubicBezTo>
                    <a:pt x="1998780" y="0"/>
                    <a:pt x="2008096" y="3859"/>
                    <a:pt x="2014965" y="10728"/>
                  </a:cubicBezTo>
                  <a:cubicBezTo>
                    <a:pt x="2021833" y="17597"/>
                    <a:pt x="2025692" y="26913"/>
                    <a:pt x="2025692" y="36627"/>
                  </a:cubicBezTo>
                  <a:lnTo>
                    <a:pt x="2025692" y="528171"/>
                  </a:lnTo>
                  <a:cubicBezTo>
                    <a:pt x="2025692" y="537885"/>
                    <a:pt x="2021833" y="547201"/>
                    <a:pt x="2014965" y="554070"/>
                  </a:cubicBezTo>
                  <a:cubicBezTo>
                    <a:pt x="2008096" y="560939"/>
                    <a:pt x="1998780" y="564798"/>
                    <a:pt x="1989066" y="564798"/>
                  </a:cubicBezTo>
                  <a:lnTo>
                    <a:pt x="36627" y="564798"/>
                  </a:lnTo>
                  <a:cubicBezTo>
                    <a:pt x="26913" y="564798"/>
                    <a:pt x="17597" y="560939"/>
                    <a:pt x="10728" y="554070"/>
                  </a:cubicBezTo>
                  <a:cubicBezTo>
                    <a:pt x="3859" y="547201"/>
                    <a:pt x="0" y="537885"/>
                    <a:pt x="0" y="528171"/>
                  </a:cubicBezTo>
                  <a:lnTo>
                    <a:pt x="0" y="36627"/>
                  </a:lnTo>
                  <a:cubicBezTo>
                    <a:pt x="0" y="26913"/>
                    <a:pt x="3859" y="17597"/>
                    <a:pt x="10728" y="10728"/>
                  </a:cubicBezTo>
                  <a:cubicBezTo>
                    <a:pt x="17597" y="3859"/>
                    <a:pt x="26913" y="0"/>
                    <a:pt x="36627" y="0"/>
                  </a:cubicBezTo>
                  <a:close/>
                </a:path>
              </a:pathLst>
            </a:custGeom>
            <a:gradFill rotWithShape="1">
              <a:gsLst>
                <a:gs pos="0">
                  <a:srgbClr val="152530">
                    <a:alpha val="100000"/>
                  </a:srgbClr>
                </a:gs>
                <a:gs pos="100000">
                  <a:srgbClr val="152530">
                    <a:alpha val="36500"/>
                  </a:srgbClr>
                </a:gs>
              </a:gsLst>
              <a:lin ang="2700000"/>
            </a:gradFill>
          </p:spPr>
          <p:txBody>
            <a:bodyPr/>
            <a:lstStyle/>
            <a:p>
              <a:endParaRPr lang="en-US"/>
            </a:p>
          </p:txBody>
        </p:sp>
        <p:sp>
          <p:nvSpPr>
            <p:cNvPr id="25" name="TextBox 25"/>
            <p:cNvSpPr txBox="1"/>
            <p:nvPr/>
          </p:nvSpPr>
          <p:spPr>
            <a:xfrm>
              <a:off x="0" y="-38100"/>
              <a:ext cx="2025692" cy="602898"/>
            </a:xfrm>
            <a:prstGeom prst="rect">
              <a:avLst/>
            </a:prstGeom>
          </p:spPr>
          <p:txBody>
            <a:bodyPr lIns="50800" tIns="50800" rIns="50800" bIns="50800" rtlCol="0" anchor="ctr"/>
            <a:lstStyle/>
            <a:p>
              <a:pPr algn="l">
                <a:lnSpc>
                  <a:spcPts val="3079"/>
                </a:lnSpc>
              </a:pPr>
              <a:endParaRPr/>
            </a:p>
          </p:txBody>
        </p:sp>
      </p:grpSp>
      <p:grpSp>
        <p:nvGrpSpPr>
          <p:cNvPr id="26" name="Group 26"/>
          <p:cNvGrpSpPr/>
          <p:nvPr/>
        </p:nvGrpSpPr>
        <p:grpSpPr>
          <a:xfrm>
            <a:off x="1032376" y="4614032"/>
            <a:ext cx="6341219" cy="1768040"/>
            <a:chOff x="0" y="0"/>
            <a:chExt cx="2025692" cy="564798"/>
          </a:xfrm>
        </p:grpSpPr>
        <p:sp>
          <p:nvSpPr>
            <p:cNvPr id="27" name="Freeform 27"/>
            <p:cNvSpPr/>
            <p:nvPr/>
          </p:nvSpPr>
          <p:spPr>
            <a:xfrm>
              <a:off x="0" y="0"/>
              <a:ext cx="2025692" cy="564798"/>
            </a:xfrm>
            <a:custGeom>
              <a:avLst/>
              <a:gdLst/>
              <a:ahLst/>
              <a:cxnLst/>
              <a:rect l="l" t="t" r="r" b="b"/>
              <a:pathLst>
                <a:path w="2025692" h="564798">
                  <a:moveTo>
                    <a:pt x="36627" y="0"/>
                  </a:moveTo>
                  <a:lnTo>
                    <a:pt x="1989066" y="0"/>
                  </a:lnTo>
                  <a:cubicBezTo>
                    <a:pt x="1998780" y="0"/>
                    <a:pt x="2008096" y="3859"/>
                    <a:pt x="2014965" y="10728"/>
                  </a:cubicBezTo>
                  <a:cubicBezTo>
                    <a:pt x="2021833" y="17597"/>
                    <a:pt x="2025692" y="26913"/>
                    <a:pt x="2025692" y="36627"/>
                  </a:cubicBezTo>
                  <a:lnTo>
                    <a:pt x="2025692" y="528171"/>
                  </a:lnTo>
                  <a:cubicBezTo>
                    <a:pt x="2025692" y="537885"/>
                    <a:pt x="2021833" y="547201"/>
                    <a:pt x="2014965" y="554070"/>
                  </a:cubicBezTo>
                  <a:cubicBezTo>
                    <a:pt x="2008096" y="560939"/>
                    <a:pt x="1998780" y="564798"/>
                    <a:pt x="1989066" y="564798"/>
                  </a:cubicBezTo>
                  <a:lnTo>
                    <a:pt x="36627" y="564798"/>
                  </a:lnTo>
                  <a:cubicBezTo>
                    <a:pt x="26913" y="564798"/>
                    <a:pt x="17597" y="560939"/>
                    <a:pt x="10728" y="554070"/>
                  </a:cubicBezTo>
                  <a:cubicBezTo>
                    <a:pt x="3859" y="547201"/>
                    <a:pt x="0" y="537885"/>
                    <a:pt x="0" y="528171"/>
                  </a:cubicBezTo>
                  <a:lnTo>
                    <a:pt x="0" y="36627"/>
                  </a:lnTo>
                  <a:cubicBezTo>
                    <a:pt x="0" y="26913"/>
                    <a:pt x="3859" y="17597"/>
                    <a:pt x="10728" y="10728"/>
                  </a:cubicBezTo>
                  <a:cubicBezTo>
                    <a:pt x="17597" y="3859"/>
                    <a:pt x="26913" y="0"/>
                    <a:pt x="36627" y="0"/>
                  </a:cubicBezTo>
                  <a:close/>
                </a:path>
              </a:pathLst>
            </a:custGeom>
            <a:gradFill rotWithShape="1">
              <a:gsLst>
                <a:gs pos="0">
                  <a:srgbClr val="152530">
                    <a:alpha val="100000"/>
                  </a:srgbClr>
                </a:gs>
                <a:gs pos="100000">
                  <a:srgbClr val="152530">
                    <a:alpha val="36500"/>
                  </a:srgbClr>
                </a:gs>
              </a:gsLst>
              <a:lin ang="2700000"/>
            </a:gradFill>
          </p:spPr>
          <p:txBody>
            <a:bodyPr/>
            <a:lstStyle/>
            <a:p>
              <a:endParaRPr lang="en-US"/>
            </a:p>
          </p:txBody>
        </p:sp>
        <p:sp>
          <p:nvSpPr>
            <p:cNvPr id="28" name="TextBox 28"/>
            <p:cNvSpPr txBox="1"/>
            <p:nvPr/>
          </p:nvSpPr>
          <p:spPr>
            <a:xfrm>
              <a:off x="0" y="-38100"/>
              <a:ext cx="2025692" cy="602898"/>
            </a:xfrm>
            <a:prstGeom prst="rect">
              <a:avLst/>
            </a:prstGeom>
          </p:spPr>
          <p:txBody>
            <a:bodyPr lIns="50800" tIns="50800" rIns="50800" bIns="50800" rtlCol="0" anchor="ctr"/>
            <a:lstStyle/>
            <a:p>
              <a:pPr algn="l">
                <a:lnSpc>
                  <a:spcPts val="3079"/>
                </a:lnSpc>
              </a:pPr>
              <a:endParaRPr/>
            </a:p>
          </p:txBody>
        </p:sp>
      </p:grpSp>
      <p:grpSp>
        <p:nvGrpSpPr>
          <p:cNvPr id="29" name="Group 29"/>
          <p:cNvGrpSpPr/>
          <p:nvPr/>
        </p:nvGrpSpPr>
        <p:grpSpPr>
          <a:xfrm>
            <a:off x="1032376" y="2617391"/>
            <a:ext cx="6341219" cy="1768040"/>
            <a:chOff x="0" y="0"/>
            <a:chExt cx="2025692" cy="564798"/>
          </a:xfrm>
        </p:grpSpPr>
        <p:sp>
          <p:nvSpPr>
            <p:cNvPr id="30" name="Freeform 30"/>
            <p:cNvSpPr/>
            <p:nvPr/>
          </p:nvSpPr>
          <p:spPr>
            <a:xfrm>
              <a:off x="0" y="0"/>
              <a:ext cx="2025692" cy="564798"/>
            </a:xfrm>
            <a:custGeom>
              <a:avLst/>
              <a:gdLst/>
              <a:ahLst/>
              <a:cxnLst/>
              <a:rect l="l" t="t" r="r" b="b"/>
              <a:pathLst>
                <a:path w="2025692" h="564798">
                  <a:moveTo>
                    <a:pt x="36627" y="0"/>
                  </a:moveTo>
                  <a:lnTo>
                    <a:pt x="1989066" y="0"/>
                  </a:lnTo>
                  <a:cubicBezTo>
                    <a:pt x="1998780" y="0"/>
                    <a:pt x="2008096" y="3859"/>
                    <a:pt x="2014965" y="10728"/>
                  </a:cubicBezTo>
                  <a:cubicBezTo>
                    <a:pt x="2021833" y="17597"/>
                    <a:pt x="2025692" y="26913"/>
                    <a:pt x="2025692" y="36627"/>
                  </a:cubicBezTo>
                  <a:lnTo>
                    <a:pt x="2025692" y="528171"/>
                  </a:lnTo>
                  <a:cubicBezTo>
                    <a:pt x="2025692" y="537885"/>
                    <a:pt x="2021833" y="547201"/>
                    <a:pt x="2014965" y="554070"/>
                  </a:cubicBezTo>
                  <a:cubicBezTo>
                    <a:pt x="2008096" y="560939"/>
                    <a:pt x="1998780" y="564798"/>
                    <a:pt x="1989066" y="564798"/>
                  </a:cubicBezTo>
                  <a:lnTo>
                    <a:pt x="36627" y="564798"/>
                  </a:lnTo>
                  <a:cubicBezTo>
                    <a:pt x="26913" y="564798"/>
                    <a:pt x="17597" y="560939"/>
                    <a:pt x="10728" y="554070"/>
                  </a:cubicBezTo>
                  <a:cubicBezTo>
                    <a:pt x="3859" y="547201"/>
                    <a:pt x="0" y="537885"/>
                    <a:pt x="0" y="528171"/>
                  </a:cubicBezTo>
                  <a:lnTo>
                    <a:pt x="0" y="36627"/>
                  </a:lnTo>
                  <a:cubicBezTo>
                    <a:pt x="0" y="26913"/>
                    <a:pt x="3859" y="17597"/>
                    <a:pt x="10728" y="10728"/>
                  </a:cubicBezTo>
                  <a:cubicBezTo>
                    <a:pt x="17597" y="3859"/>
                    <a:pt x="26913" y="0"/>
                    <a:pt x="36627" y="0"/>
                  </a:cubicBezTo>
                  <a:close/>
                </a:path>
              </a:pathLst>
            </a:custGeom>
            <a:gradFill rotWithShape="1">
              <a:gsLst>
                <a:gs pos="0">
                  <a:srgbClr val="152530">
                    <a:alpha val="100000"/>
                  </a:srgbClr>
                </a:gs>
                <a:gs pos="100000">
                  <a:srgbClr val="152530">
                    <a:alpha val="36500"/>
                  </a:srgbClr>
                </a:gs>
              </a:gsLst>
              <a:lin ang="2700000"/>
            </a:gradFill>
          </p:spPr>
          <p:txBody>
            <a:bodyPr/>
            <a:lstStyle/>
            <a:p>
              <a:endParaRPr lang="en-US"/>
            </a:p>
          </p:txBody>
        </p:sp>
        <p:sp>
          <p:nvSpPr>
            <p:cNvPr id="31" name="TextBox 31"/>
            <p:cNvSpPr txBox="1"/>
            <p:nvPr/>
          </p:nvSpPr>
          <p:spPr>
            <a:xfrm>
              <a:off x="0" y="-38100"/>
              <a:ext cx="2025692" cy="602898"/>
            </a:xfrm>
            <a:prstGeom prst="rect">
              <a:avLst/>
            </a:prstGeom>
          </p:spPr>
          <p:txBody>
            <a:bodyPr lIns="50800" tIns="50800" rIns="50800" bIns="50800" rtlCol="0" anchor="ctr"/>
            <a:lstStyle/>
            <a:p>
              <a:pPr algn="l">
                <a:lnSpc>
                  <a:spcPts val="3079"/>
                </a:lnSpc>
              </a:pPr>
              <a:endParaRPr/>
            </a:p>
          </p:txBody>
        </p:sp>
      </p:grpSp>
      <p:sp>
        <p:nvSpPr>
          <p:cNvPr id="32" name="TextBox 32"/>
          <p:cNvSpPr txBox="1"/>
          <p:nvPr/>
        </p:nvSpPr>
        <p:spPr>
          <a:xfrm>
            <a:off x="1432849" y="3046217"/>
            <a:ext cx="5540273" cy="848181"/>
          </a:xfrm>
          <a:prstGeom prst="rect">
            <a:avLst/>
          </a:prstGeom>
        </p:spPr>
        <p:txBody>
          <a:bodyPr lIns="0" tIns="0" rIns="0" bIns="0" rtlCol="0" anchor="t">
            <a:spAutoFit/>
          </a:bodyPr>
          <a:lstStyle/>
          <a:p>
            <a:pPr algn="l">
              <a:lnSpc>
                <a:spcPts val="3359"/>
              </a:lnSpc>
              <a:spcBef>
                <a:spcPct val="0"/>
              </a:spcBef>
            </a:pPr>
            <a:r>
              <a:rPr lang="en-US" sz="2399">
                <a:solidFill>
                  <a:srgbClr val="FFFFFF"/>
                </a:solidFill>
                <a:latin typeface="Aptos" panose="020B0004020202020204" pitchFamily="34" charset="0"/>
                <a:ea typeface="Canva Sans"/>
                <a:cs typeface="Canva Sans"/>
                <a:sym typeface="Canva Sans"/>
              </a:rPr>
              <a:t>Home prices rose alongside data centers in Loudoun County, Va. </a:t>
            </a:r>
          </a:p>
        </p:txBody>
      </p:sp>
      <p:sp>
        <p:nvSpPr>
          <p:cNvPr id="33" name="TextBox 33"/>
          <p:cNvSpPr txBox="1"/>
          <p:nvPr/>
        </p:nvSpPr>
        <p:spPr>
          <a:xfrm>
            <a:off x="1432849" y="4861782"/>
            <a:ext cx="5540273" cy="1278492"/>
          </a:xfrm>
          <a:prstGeom prst="rect">
            <a:avLst/>
          </a:prstGeom>
        </p:spPr>
        <p:txBody>
          <a:bodyPr lIns="0" tIns="0" rIns="0" bIns="0" rtlCol="0" anchor="t">
            <a:spAutoFit/>
          </a:bodyPr>
          <a:lstStyle/>
          <a:p>
            <a:pPr algn="l">
              <a:lnSpc>
                <a:spcPts val="3359"/>
              </a:lnSpc>
              <a:spcBef>
                <a:spcPct val="0"/>
              </a:spcBef>
            </a:pPr>
            <a:r>
              <a:rPr lang="en-US" sz="2399" dirty="0">
                <a:solidFill>
                  <a:srgbClr val="FFFFFF"/>
                </a:solidFill>
                <a:latin typeface="Aptos" panose="020B0004020202020204" pitchFamily="34" charset="0"/>
                <a:ea typeface="Canva Sans"/>
                <a:cs typeface="Canva Sans"/>
                <a:sym typeface="Canva Sans"/>
              </a:rPr>
              <a:t>Median home price index up 92 percent from 2010 - 2024, faster than state average of 73.9 percent.</a:t>
            </a:r>
            <a:r>
              <a:rPr lang="en-US" sz="2399" baseline="30000" dirty="0">
                <a:solidFill>
                  <a:srgbClr val="FFFFFF"/>
                </a:solidFill>
                <a:latin typeface="Aptos" panose="020B0004020202020204" pitchFamily="34" charset="0"/>
                <a:ea typeface="Canva Sans"/>
                <a:cs typeface="Canva Sans"/>
                <a:sym typeface="Canva Sans"/>
              </a:rPr>
              <a:t>4</a:t>
            </a:r>
          </a:p>
        </p:txBody>
      </p:sp>
      <p:sp>
        <p:nvSpPr>
          <p:cNvPr id="34" name="TextBox 34"/>
          <p:cNvSpPr txBox="1"/>
          <p:nvPr/>
        </p:nvSpPr>
        <p:spPr>
          <a:xfrm>
            <a:off x="1432849" y="6864251"/>
            <a:ext cx="5540273" cy="848181"/>
          </a:xfrm>
          <a:prstGeom prst="rect">
            <a:avLst/>
          </a:prstGeom>
        </p:spPr>
        <p:txBody>
          <a:bodyPr lIns="0" tIns="0" rIns="0" bIns="0" rtlCol="0" anchor="t">
            <a:spAutoFit/>
          </a:bodyPr>
          <a:lstStyle/>
          <a:p>
            <a:pPr algn="l">
              <a:lnSpc>
                <a:spcPts val="3359"/>
              </a:lnSpc>
              <a:spcBef>
                <a:spcPct val="0"/>
              </a:spcBef>
            </a:pPr>
            <a:r>
              <a:rPr lang="en-US" sz="2399" dirty="0">
                <a:solidFill>
                  <a:srgbClr val="FFFFFF"/>
                </a:solidFill>
                <a:latin typeface="Aptos" panose="020B0004020202020204" pitchFamily="34" charset="0"/>
                <a:ea typeface="Canva Sans"/>
                <a:cs typeface="Canva Sans"/>
                <a:sym typeface="Canva Sans"/>
              </a:rPr>
              <a:t>Loudoun County in top 2 percent of U.S. for median home prices ($775,457).</a:t>
            </a:r>
          </a:p>
        </p:txBody>
      </p:sp>
      <p:sp>
        <p:nvSpPr>
          <p:cNvPr id="35" name="TextBox 35"/>
          <p:cNvSpPr txBox="1"/>
          <p:nvPr/>
        </p:nvSpPr>
        <p:spPr>
          <a:xfrm>
            <a:off x="1107311" y="9321205"/>
            <a:ext cx="6870202" cy="235001"/>
          </a:xfrm>
          <a:prstGeom prst="rect">
            <a:avLst/>
          </a:prstGeom>
        </p:spPr>
        <p:txBody>
          <a:bodyPr wrap="square" lIns="0" tIns="0" rIns="0" bIns="0" rtlCol="0" anchor="t">
            <a:spAutoFit/>
          </a:bodyPr>
          <a:lstStyle/>
          <a:p>
            <a:pPr algn="l">
              <a:lnSpc>
                <a:spcPts val="1960"/>
              </a:lnSpc>
              <a:spcBef>
                <a:spcPct val="0"/>
              </a:spcBef>
            </a:pPr>
            <a:r>
              <a:rPr lang="en-US" sz="1200" dirty="0">
                <a:solidFill>
                  <a:srgbClr val="FFFFFF"/>
                </a:solidFill>
                <a:latin typeface="Aptos" panose="020B0004020202020204" pitchFamily="34" charset="0"/>
                <a:ea typeface="Canva Sans"/>
                <a:cs typeface="Canva Sans"/>
                <a:sym typeface="Canva Sans"/>
              </a:rPr>
              <a:t>4 Federal Reserve Bank of St. Louis, All-Transaction House Price Index, Loudoun County and Virginia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7533915" y="3806657"/>
            <a:ext cx="17049681" cy="1704968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20000"/>
                  </a:srgbClr>
                </a:gs>
                <a:gs pos="50000">
                  <a:srgbClr val="051018">
                    <a:alpha val="6200"/>
                  </a:srgbClr>
                </a:gs>
                <a:gs pos="100000">
                  <a:srgbClr val="051018">
                    <a:alpha val="20000"/>
                  </a:srgbClr>
                </a:gs>
              </a:gsLst>
              <a:path path="circle">
                <a:fillToRect l="50000" t="50000" r="50000" b="50000"/>
              </a:path>
            </a:gra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8199711" y="-9965211"/>
            <a:ext cx="17049681" cy="1704968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30000"/>
                  </a:srgbClr>
                </a:gs>
                <a:gs pos="50000">
                  <a:srgbClr val="051018">
                    <a:alpha val="9300"/>
                  </a:srgbClr>
                </a:gs>
                <a:gs pos="100000">
                  <a:srgbClr val="051018">
                    <a:alpha val="30000"/>
                  </a:srgbClr>
                </a:gs>
              </a:gsLst>
              <a:path path="circle">
                <a:fillToRect l="50000" t="50000" r="50000" b="50000"/>
              </a:path>
            </a:gra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555962" y="4749044"/>
            <a:ext cx="3838070" cy="3034415"/>
            <a:chOff x="0" y="0"/>
            <a:chExt cx="1132987" cy="895751"/>
          </a:xfrm>
        </p:grpSpPr>
        <p:sp>
          <p:nvSpPr>
            <p:cNvPr id="10" name="Freeform 10"/>
            <p:cNvSpPr/>
            <p:nvPr/>
          </p:nvSpPr>
          <p:spPr>
            <a:xfrm>
              <a:off x="0" y="0"/>
              <a:ext cx="1132987" cy="895751"/>
            </a:xfrm>
            <a:custGeom>
              <a:avLst/>
              <a:gdLst/>
              <a:ahLst/>
              <a:cxnLst/>
              <a:rect l="l" t="t" r="r" b="b"/>
              <a:pathLst>
                <a:path w="1132987" h="895751">
                  <a:moveTo>
                    <a:pt x="60514" y="0"/>
                  </a:moveTo>
                  <a:lnTo>
                    <a:pt x="1072473" y="0"/>
                  </a:lnTo>
                  <a:cubicBezTo>
                    <a:pt x="1088523" y="0"/>
                    <a:pt x="1103915" y="6376"/>
                    <a:pt x="1115263" y="17724"/>
                  </a:cubicBezTo>
                  <a:cubicBezTo>
                    <a:pt x="1126612" y="29073"/>
                    <a:pt x="1132987" y="44465"/>
                    <a:pt x="1132987" y="60514"/>
                  </a:cubicBezTo>
                  <a:lnTo>
                    <a:pt x="1132987" y="835237"/>
                  </a:lnTo>
                  <a:cubicBezTo>
                    <a:pt x="1132987" y="868658"/>
                    <a:pt x="1105894" y="895751"/>
                    <a:pt x="1072473" y="895751"/>
                  </a:cubicBezTo>
                  <a:lnTo>
                    <a:pt x="60514" y="895751"/>
                  </a:lnTo>
                  <a:cubicBezTo>
                    <a:pt x="27093" y="895751"/>
                    <a:pt x="0" y="868658"/>
                    <a:pt x="0" y="835237"/>
                  </a:cubicBezTo>
                  <a:lnTo>
                    <a:pt x="0" y="60514"/>
                  </a:lnTo>
                  <a:cubicBezTo>
                    <a:pt x="0" y="27093"/>
                    <a:pt x="27093" y="0"/>
                    <a:pt x="60514" y="0"/>
                  </a:cubicBezTo>
                  <a:close/>
                </a:path>
              </a:pathLst>
            </a:custGeom>
            <a:solidFill>
              <a:srgbClr val="152530"/>
            </a:solidFill>
            <a:ln cap="rnd">
              <a:noFill/>
              <a:prstDash val="solid"/>
              <a:round/>
            </a:ln>
          </p:spPr>
          <p:txBody>
            <a:bodyPr/>
            <a:lstStyle/>
            <a:p>
              <a:endParaRPr lang="en-US"/>
            </a:p>
          </p:txBody>
        </p:sp>
        <p:sp>
          <p:nvSpPr>
            <p:cNvPr id="11" name="TextBox 11"/>
            <p:cNvSpPr txBox="1"/>
            <p:nvPr/>
          </p:nvSpPr>
          <p:spPr>
            <a:xfrm>
              <a:off x="0" y="-38100"/>
              <a:ext cx="1132987" cy="933851"/>
            </a:xfrm>
            <a:prstGeom prst="rect">
              <a:avLst/>
            </a:prstGeom>
          </p:spPr>
          <p:txBody>
            <a:bodyPr lIns="50800" tIns="50800" rIns="50800" bIns="50800" rtlCol="0" anchor="ctr"/>
            <a:lstStyle/>
            <a:p>
              <a:pPr marL="0" lvl="0" indent="0" algn="l">
                <a:lnSpc>
                  <a:spcPts val="3079"/>
                </a:lnSpc>
                <a:spcBef>
                  <a:spcPct val="0"/>
                </a:spcBef>
              </a:pPr>
              <a:endParaRPr/>
            </a:p>
          </p:txBody>
        </p:sp>
      </p:grpSp>
      <p:grpSp>
        <p:nvGrpSpPr>
          <p:cNvPr id="12" name="Group 12"/>
          <p:cNvGrpSpPr/>
          <p:nvPr/>
        </p:nvGrpSpPr>
        <p:grpSpPr>
          <a:xfrm>
            <a:off x="3979115" y="7484305"/>
            <a:ext cx="991763" cy="574179"/>
            <a:chOff x="0" y="0"/>
            <a:chExt cx="1228435" cy="711200"/>
          </a:xfrm>
        </p:grpSpPr>
        <p:sp>
          <p:nvSpPr>
            <p:cNvPr id="13" name="Freeform 13"/>
            <p:cNvSpPr/>
            <p:nvPr/>
          </p:nvSpPr>
          <p:spPr>
            <a:xfrm>
              <a:off x="0" y="0"/>
              <a:ext cx="1228435" cy="711200"/>
            </a:xfrm>
            <a:custGeom>
              <a:avLst/>
              <a:gdLst/>
              <a:ahLst/>
              <a:cxnLst/>
              <a:rect l="l" t="t" r="r" b="b"/>
              <a:pathLst>
                <a:path w="1228435" h="711200">
                  <a:moveTo>
                    <a:pt x="614218" y="711200"/>
                  </a:moveTo>
                  <a:lnTo>
                    <a:pt x="1228435" y="0"/>
                  </a:lnTo>
                  <a:lnTo>
                    <a:pt x="0" y="0"/>
                  </a:lnTo>
                  <a:lnTo>
                    <a:pt x="614218" y="711200"/>
                  </a:lnTo>
                  <a:close/>
                </a:path>
              </a:pathLst>
            </a:custGeom>
            <a:solidFill>
              <a:srgbClr val="152530"/>
            </a:solidFill>
            <a:ln cap="sq">
              <a:noFill/>
              <a:prstDash val="solid"/>
              <a:miter/>
            </a:ln>
          </p:spPr>
          <p:txBody>
            <a:bodyPr/>
            <a:lstStyle/>
            <a:p>
              <a:endParaRPr lang="en-US"/>
            </a:p>
          </p:txBody>
        </p:sp>
        <p:sp>
          <p:nvSpPr>
            <p:cNvPr id="14" name="TextBox 14"/>
            <p:cNvSpPr txBox="1"/>
            <p:nvPr/>
          </p:nvSpPr>
          <p:spPr>
            <a:xfrm>
              <a:off x="191943" y="12700"/>
              <a:ext cx="844549" cy="368300"/>
            </a:xfrm>
            <a:prstGeom prst="rect">
              <a:avLst/>
            </a:prstGeom>
          </p:spPr>
          <p:txBody>
            <a:bodyPr lIns="50800" tIns="50800" rIns="50800" bIns="50800" rtlCol="0" anchor="ctr"/>
            <a:lstStyle/>
            <a:p>
              <a:pPr marL="0" lvl="0" indent="0" algn="l">
                <a:lnSpc>
                  <a:spcPts val="3079"/>
                </a:lnSpc>
                <a:spcBef>
                  <a:spcPct val="0"/>
                </a:spcBef>
              </a:pPr>
              <a:endParaRPr/>
            </a:p>
          </p:txBody>
        </p:sp>
      </p:grpSp>
      <p:grpSp>
        <p:nvGrpSpPr>
          <p:cNvPr id="15" name="Group 15"/>
          <p:cNvGrpSpPr/>
          <p:nvPr/>
        </p:nvGrpSpPr>
        <p:grpSpPr>
          <a:xfrm>
            <a:off x="6774582" y="3167500"/>
            <a:ext cx="4738386" cy="4615959"/>
            <a:chOff x="0" y="0"/>
            <a:chExt cx="1398758" cy="1362618"/>
          </a:xfrm>
        </p:grpSpPr>
        <p:sp>
          <p:nvSpPr>
            <p:cNvPr id="16" name="Freeform 16"/>
            <p:cNvSpPr/>
            <p:nvPr/>
          </p:nvSpPr>
          <p:spPr>
            <a:xfrm>
              <a:off x="0" y="0"/>
              <a:ext cx="1398758" cy="1362618"/>
            </a:xfrm>
            <a:custGeom>
              <a:avLst/>
              <a:gdLst/>
              <a:ahLst/>
              <a:cxnLst/>
              <a:rect l="l" t="t" r="r" b="b"/>
              <a:pathLst>
                <a:path w="1398758" h="1362618">
                  <a:moveTo>
                    <a:pt x="49016" y="0"/>
                  </a:moveTo>
                  <a:lnTo>
                    <a:pt x="1349742" y="0"/>
                  </a:lnTo>
                  <a:cubicBezTo>
                    <a:pt x="1376813" y="0"/>
                    <a:pt x="1398758" y="21945"/>
                    <a:pt x="1398758" y="49016"/>
                  </a:cubicBezTo>
                  <a:lnTo>
                    <a:pt x="1398758" y="1313602"/>
                  </a:lnTo>
                  <a:cubicBezTo>
                    <a:pt x="1398758" y="1340673"/>
                    <a:pt x="1376813" y="1362618"/>
                    <a:pt x="1349742" y="1362618"/>
                  </a:cubicBezTo>
                  <a:lnTo>
                    <a:pt x="49016" y="1362618"/>
                  </a:lnTo>
                  <a:cubicBezTo>
                    <a:pt x="21945" y="1362618"/>
                    <a:pt x="0" y="1340673"/>
                    <a:pt x="0" y="1313602"/>
                  </a:cubicBezTo>
                  <a:lnTo>
                    <a:pt x="0" y="49016"/>
                  </a:lnTo>
                  <a:cubicBezTo>
                    <a:pt x="0" y="21945"/>
                    <a:pt x="21945" y="0"/>
                    <a:pt x="49016" y="0"/>
                  </a:cubicBezTo>
                  <a:close/>
                </a:path>
              </a:pathLst>
            </a:custGeom>
            <a:solidFill>
              <a:srgbClr val="152530"/>
            </a:solidFill>
            <a:ln cap="rnd">
              <a:noFill/>
              <a:prstDash val="solid"/>
              <a:round/>
            </a:ln>
          </p:spPr>
          <p:txBody>
            <a:bodyPr/>
            <a:lstStyle/>
            <a:p>
              <a:endParaRPr lang="en-US"/>
            </a:p>
          </p:txBody>
        </p:sp>
        <p:sp>
          <p:nvSpPr>
            <p:cNvPr id="17" name="TextBox 17"/>
            <p:cNvSpPr txBox="1"/>
            <p:nvPr/>
          </p:nvSpPr>
          <p:spPr>
            <a:xfrm>
              <a:off x="0" y="-38100"/>
              <a:ext cx="1398758" cy="1400718"/>
            </a:xfrm>
            <a:prstGeom prst="rect">
              <a:avLst/>
            </a:prstGeom>
          </p:spPr>
          <p:txBody>
            <a:bodyPr lIns="50800" tIns="50800" rIns="50800" bIns="50800" rtlCol="0" anchor="ctr"/>
            <a:lstStyle/>
            <a:p>
              <a:pPr marL="0" lvl="0" indent="0" algn="l">
                <a:lnSpc>
                  <a:spcPts val="3079"/>
                </a:lnSpc>
                <a:spcBef>
                  <a:spcPct val="0"/>
                </a:spcBef>
              </a:pPr>
              <a:endParaRPr/>
            </a:p>
          </p:txBody>
        </p:sp>
      </p:grpSp>
      <p:grpSp>
        <p:nvGrpSpPr>
          <p:cNvPr id="18" name="Group 18"/>
          <p:cNvGrpSpPr/>
          <p:nvPr/>
        </p:nvGrpSpPr>
        <p:grpSpPr>
          <a:xfrm>
            <a:off x="8647894" y="7484305"/>
            <a:ext cx="991763" cy="574179"/>
            <a:chOff x="0" y="0"/>
            <a:chExt cx="1228435" cy="711200"/>
          </a:xfrm>
        </p:grpSpPr>
        <p:sp>
          <p:nvSpPr>
            <p:cNvPr id="19" name="Freeform 19"/>
            <p:cNvSpPr/>
            <p:nvPr/>
          </p:nvSpPr>
          <p:spPr>
            <a:xfrm>
              <a:off x="0" y="0"/>
              <a:ext cx="1228435" cy="711200"/>
            </a:xfrm>
            <a:custGeom>
              <a:avLst/>
              <a:gdLst/>
              <a:ahLst/>
              <a:cxnLst/>
              <a:rect l="l" t="t" r="r" b="b"/>
              <a:pathLst>
                <a:path w="1228435" h="711200">
                  <a:moveTo>
                    <a:pt x="614218" y="711200"/>
                  </a:moveTo>
                  <a:lnTo>
                    <a:pt x="1228435" y="0"/>
                  </a:lnTo>
                  <a:lnTo>
                    <a:pt x="0" y="0"/>
                  </a:lnTo>
                  <a:lnTo>
                    <a:pt x="614218" y="711200"/>
                  </a:lnTo>
                  <a:close/>
                </a:path>
              </a:pathLst>
            </a:custGeom>
            <a:solidFill>
              <a:srgbClr val="152530"/>
            </a:solidFill>
            <a:ln cap="sq">
              <a:noFill/>
              <a:prstDash val="solid"/>
              <a:miter/>
            </a:ln>
          </p:spPr>
          <p:txBody>
            <a:bodyPr/>
            <a:lstStyle/>
            <a:p>
              <a:endParaRPr lang="en-US"/>
            </a:p>
          </p:txBody>
        </p:sp>
        <p:sp>
          <p:nvSpPr>
            <p:cNvPr id="20" name="TextBox 20"/>
            <p:cNvSpPr txBox="1"/>
            <p:nvPr/>
          </p:nvSpPr>
          <p:spPr>
            <a:xfrm>
              <a:off x="191943" y="12700"/>
              <a:ext cx="844549" cy="368300"/>
            </a:xfrm>
            <a:prstGeom prst="rect">
              <a:avLst/>
            </a:prstGeom>
          </p:spPr>
          <p:txBody>
            <a:bodyPr lIns="50800" tIns="50800" rIns="50800" bIns="50800" rtlCol="0" anchor="ctr"/>
            <a:lstStyle/>
            <a:p>
              <a:pPr marL="0" lvl="0" indent="0" algn="l">
                <a:lnSpc>
                  <a:spcPts val="3079"/>
                </a:lnSpc>
                <a:spcBef>
                  <a:spcPct val="0"/>
                </a:spcBef>
              </a:pPr>
              <a:endParaRPr/>
            </a:p>
          </p:txBody>
        </p:sp>
      </p:grpSp>
      <p:grpSp>
        <p:nvGrpSpPr>
          <p:cNvPr id="21" name="Group 21"/>
          <p:cNvGrpSpPr/>
          <p:nvPr/>
        </p:nvGrpSpPr>
        <p:grpSpPr>
          <a:xfrm>
            <a:off x="11893969" y="4749044"/>
            <a:ext cx="3838070" cy="3034415"/>
            <a:chOff x="0" y="0"/>
            <a:chExt cx="1132987" cy="895751"/>
          </a:xfrm>
        </p:grpSpPr>
        <p:sp>
          <p:nvSpPr>
            <p:cNvPr id="22" name="Freeform 22"/>
            <p:cNvSpPr/>
            <p:nvPr/>
          </p:nvSpPr>
          <p:spPr>
            <a:xfrm>
              <a:off x="0" y="0"/>
              <a:ext cx="1132987" cy="895751"/>
            </a:xfrm>
            <a:custGeom>
              <a:avLst/>
              <a:gdLst/>
              <a:ahLst/>
              <a:cxnLst/>
              <a:rect l="l" t="t" r="r" b="b"/>
              <a:pathLst>
                <a:path w="1132987" h="895751">
                  <a:moveTo>
                    <a:pt x="60514" y="0"/>
                  </a:moveTo>
                  <a:lnTo>
                    <a:pt x="1072473" y="0"/>
                  </a:lnTo>
                  <a:cubicBezTo>
                    <a:pt x="1088523" y="0"/>
                    <a:pt x="1103915" y="6376"/>
                    <a:pt x="1115263" y="17724"/>
                  </a:cubicBezTo>
                  <a:cubicBezTo>
                    <a:pt x="1126612" y="29073"/>
                    <a:pt x="1132987" y="44465"/>
                    <a:pt x="1132987" y="60514"/>
                  </a:cubicBezTo>
                  <a:lnTo>
                    <a:pt x="1132987" y="835237"/>
                  </a:lnTo>
                  <a:cubicBezTo>
                    <a:pt x="1132987" y="868658"/>
                    <a:pt x="1105894" y="895751"/>
                    <a:pt x="1072473" y="895751"/>
                  </a:cubicBezTo>
                  <a:lnTo>
                    <a:pt x="60514" y="895751"/>
                  </a:lnTo>
                  <a:cubicBezTo>
                    <a:pt x="27093" y="895751"/>
                    <a:pt x="0" y="868658"/>
                    <a:pt x="0" y="835237"/>
                  </a:cubicBezTo>
                  <a:lnTo>
                    <a:pt x="0" y="60514"/>
                  </a:lnTo>
                  <a:cubicBezTo>
                    <a:pt x="0" y="27093"/>
                    <a:pt x="27093" y="0"/>
                    <a:pt x="60514" y="0"/>
                  </a:cubicBezTo>
                  <a:close/>
                </a:path>
              </a:pathLst>
            </a:custGeom>
            <a:solidFill>
              <a:srgbClr val="152530"/>
            </a:solidFill>
            <a:ln cap="rnd">
              <a:noFill/>
              <a:prstDash val="solid"/>
              <a:round/>
            </a:ln>
          </p:spPr>
          <p:txBody>
            <a:bodyPr/>
            <a:lstStyle/>
            <a:p>
              <a:endParaRPr lang="en-US"/>
            </a:p>
          </p:txBody>
        </p:sp>
        <p:sp>
          <p:nvSpPr>
            <p:cNvPr id="23" name="TextBox 23"/>
            <p:cNvSpPr txBox="1"/>
            <p:nvPr/>
          </p:nvSpPr>
          <p:spPr>
            <a:xfrm>
              <a:off x="0" y="-38100"/>
              <a:ext cx="1132987" cy="933851"/>
            </a:xfrm>
            <a:prstGeom prst="rect">
              <a:avLst/>
            </a:prstGeom>
          </p:spPr>
          <p:txBody>
            <a:bodyPr lIns="50800" tIns="50800" rIns="50800" bIns="50800" rtlCol="0" anchor="ctr"/>
            <a:lstStyle/>
            <a:p>
              <a:pPr marL="0" lvl="0" indent="0" algn="l">
                <a:lnSpc>
                  <a:spcPts val="3079"/>
                </a:lnSpc>
                <a:spcBef>
                  <a:spcPct val="0"/>
                </a:spcBef>
              </a:pPr>
              <a:endParaRPr/>
            </a:p>
          </p:txBody>
        </p:sp>
      </p:grpSp>
      <p:grpSp>
        <p:nvGrpSpPr>
          <p:cNvPr id="24" name="Group 24"/>
          <p:cNvGrpSpPr/>
          <p:nvPr/>
        </p:nvGrpSpPr>
        <p:grpSpPr>
          <a:xfrm>
            <a:off x="13317122" y="7484305"/>
            <a:ext cx="991763" cy="574179"/>
            <a:chOff x="0" y="0"/>
            <a:chExt cx="1228435" cy="711200"/>
          </a:xfrm>
        </p:grpSpPr>
        <p:sp>
          <p:nvSpPr>
            <p:cNvPr id="25" name="Freeform 25"/>
            <p:cNvSpPr/>
            <p:nvPr/>
          </p:nvSpPr>
          <p:spPr>
            <a:xfrm>
              <a:off x="0" y="0"/>
              <a:ext cx="1228435" cy="711200"/>
            </a:xfrm>
            <a:custGeom>
              <a:avLst/>
              <a:gdLst/>
              <a:ahLst/>
              <a:cxnLst/>
              <a:rect l="l" t="t" r="r" b="b"/>
              <a:pathLst>
                <a:path w="1228435" h="711200">
                  <a:moveTo>
                    <a:pt x="614218" y="711200"/>
                  </a:moveTo>
                  <a:lnTo>
                    <a:pt x="1228435" y="0"/>
                  </a:lnTo>
                  <a:lnTo>
                    <a:pt x="0" y="0"/>
                  </a:lnTo>
                  <a:lnTo>
                    <a:pt x="614218" y="711200"/>
                  </a:lnTo>
                  <a:close/>
                </a:path>
              </a:pathLst>
            </a:custGeom>
            <a:solidFill>
              <a:srgbClr val="152530"/>
            </a:solidFill>
            <a:ln cap="sq">
              <a:noFill/>
              <a:prstDash val="solid"/>
              <a:miter/>
            </a:ln>
          </p:spPr>
          <p:txBody>
            <a:bodyPr/>
            <a:lstStyle/>
            <a:p>
              <a:endParaRPr lang="en-US"/>
            </a:p>
          </p:txBody>
        </p:sp>
        <p:sp>
          <p:nvSpPr>
            <p:cNvPr id="26" name="TextBox 26"/>
            <p:cNvSpPr txBox="1"/>
            <p:nvPr/>
          </p:nvSpPr>
          <p:spPr>
            <a:xfrm>
              <a:off x="191943" y="12700"/>
              <a:ext cx="844549" cy="368300"/>
            </a:xfrm>
            <a:prstGeom prst="rect">
              <a:avLst/>
            </a:prstGeom>
          </p:spPr>
          <p:txBody>
            <a:bodyPr lIns="50800" tIns="50800" rIns="50800" bIns="50800" rtlCol="0" anchor="ctr"/>
            <a:lstStyle/>
            <a:p>
              <a:pPr marL="0" lvl="0" indent="0" algn="l">
                <a:lnSpc>
                  <a:spcPts val="3079"/>
                </a:lnSpc>
                <a:spcBef>
                  <a:spcPct val="0"/>
                </a:spcBef>
              </a:pPr>
              <a:endParaRPr/>
            </a:p>
          </p:txBody>
        </p:sp>
      </p:grpSp>
      <p:grpSp>
        <p:nvGrpSpPr>
          <p:cNvPr id="27" name="Group 27"/>
          <p:cNvGrpSpPr/>
          <p:nvPr/>
        </p:nvGrpSpPr>
        <p:grpSpPr>
          <a:xfrm>
            <a:off x="4103954" y="8335753"/>
            <a:ext cx="742084" cy="742084"/>
            <a:chOff x="0" y="0"/>
            <a:chExt cx="989446" cy="989446"/>
          </a:xfrm>
        </p:grpSpPr>
        <p:sp>
          <p:nvSpPr>
            <p:cNvPr id="28" name="Freeform 28"/>
            <p:cNvSpPr/>
            <p:nvPr/>
          </p:nvSpPr>
          <p:spPr>
            <a:xfrm>
              <a:off x="0" y="0"/>
              <a:ext cx="989446" cy="989446"/>
            </a:xfrm>
            <a:custGeom>
              <a:avLst/>
              <a:gdLst/>
              <a:ahLst/>
              <a:cxnLst/>
              <a:rect l="l" t="t" r="r" b="b"/>
              <a:pathLst>
                <a:path w="989446" h="989446">
                  <a:moveTo>
                    <a:pt x="0" y="0"/>
                  </a:moveTo>
                  <a:lnTo>
                    <a:pt x="989446" y="0"/>
                  </a:lnTo>
                  <a:lnTo>
                    <a:pt x="989446" y="989446"/>
                  </a:lnTo>
                  <a:lnTo>
                    <a:pt x="0" y="9894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9" name="Group 29"/>
            <p:cNvGrpSpPr/>
            <p:nvPr/>
          </p:nvGrpSpPr>
          <p:grpSpPr>
            <a:xfrm>
              <a:off x="73111" y="73111"/>
              <a:ext cx="843223" cy="843223"/>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2530"/>
              </a:solidFill>
            </p:spPr>
            <p:txBody>
              <a:bodyPr/>
              <a:lstStyle/>
              <a:p>
                <a:endParaRPr lang="en-US"/>
              </a:p>
            </p:txBody>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3080"/>
                  </a:lnSpc>
                </a:pPr>
                <a:endParaRPr/>
              </a:p>
            </p:txBody>
          </p:sp>
        </p:grpSp>
        <p:grpSp>
          <p:nvGrpSpPr>
            <p:cNvPr id="32" name="Group 32"/>
            <p:cNvGrpSpPr/>
            <p:nvPr/>
          </p:nvGrpSpPr>
          <p:grpSpPr>
            <a:xfrm>
              <a:off x="313081" y="313081"/>
              <a:ext cx="363283" cy="363283"/>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AC6F3"/>
              </a:solidFill>
            </p:spPr>
            <p:txBody>
              <a:bodyPr/>
              <a:lstStyle/>
              <a:p>
                <a:endParaRPr lang="en-US"/>
              </a:p>
            </p:txBody>
          </p:sp>
          <p:sp>
            <p:nvSpPr>
              <p:cNvPr id="34" name="TextBox 34"/>
              <p:cNvSpPr txBox="1"/>
              <p:nvPr/>
            </p:nvSpPr>
            <p:spPr>
              <a:xfrm>
                <a:off x="76200" y="38100"/>
                <a:ext cx="660400" cy="698500"/>
              </a:xfrm>
              <a:prstGeom prst="rect">
                <a:avLst/>
              </a:prstGeom>
            </p:spPr>
            <p:txBody>
              <a:bodyPr lIns="50800" tIns="50800" rIns="50800" bIns="50800" rtlCol="0" anchor="ctr"/>
              <a:lstStyle/>
              <a:p>
                <a:pPr algn="ctr">
                  <a:lnSpc>
                    <a:spcPts val="3080"/>
                  </a:lnSpc>
                </a:pPr>
                <a:endParaRPr/>
              </a:p>
            </p:txBody>
          </p:sp>
        </p:grpSp>
      </p:grpSp>
      <p:grpSp>
        <p:nvGrpSpPr>
          <p:cNvPr id="35" name="Group 35"/>
          <p:cNvGrpSpPr/>
          <p:nvPr/>
        </p:nvGrpSpPr>
        <p:grpSpPr>
          <a:xfrm>
            <a:off x="8772733" y="8335753"/>
            <a:ext cx="742084" cy="742084"/>
            <a:chOff x="0" y="0"/>
            <a:chExt cx="989446" cy="989446"/>
          </a:xfrm>
        </p:grpSpPr>
        <p:sp>
          <p:nvSpPr>
            <p:cNvPr id="36" name="Freeform 36"/>
            <p:cNvSpPr/>
            <p:nvPr/>
          </p:nvSpPr>
          <p:spPr>
            <a:xfrm>
              <a:off x="0" y="0"/>
              <a:ext cx="989446" cy="989446"/>
            </a:xfrm>
            <a:custGeom>
              <a:avLst/>
              <a:gdLst/>
              <a:ahLst/>
              <a:cxnLst/>
              <a:rect l="l" t="t" r="r" b="b"/>
              <a:pathLst>
                <a:path w="989446" h="989446">
                  <a:moveTo>
                    <a:pt x="0" y="0"/>
                  </a:moveTo>
                  <a:lnTo>
                    <a:pt x="989446" y="0"/>
                  </a:lnTo>
                  <a:lnTo>
                    <a:pt x="989446" y="989446"/>
                  </a:lnTo>
                  <a:lnTo>
                    <a:pt x="0" y="9894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7" name="Group 37"/>
            <p:cNvGrpSpPr/>
            <p:nvPr/>
          </p:nvGrpSpPr>
          <p:grpSpPr>
            <a:xfrm>
              <a:off x="73111" y="73111"/>
              <a:ext cx="843223" cy="843223"/>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2530"/>
              </a:solidFill>
            </p:spPr>
            <p:txBody>
              <a:bodyPr/>
              <a:lstStyle/>
              <a:p>
                <a:endParaRPr lang="en-US"/>
              </a:p>
            </p:txBody>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3080"/>
                  </a:lnSpc>
                </a:pPr>
                <a:endParaRPr/>
              </a:p>
            </p:txBody>
          </p:sp>
        </p:grpSp>
        <p:grpSp>
          <p:nvGrpSpPr>
            <p:cNvPr id="40" name="Group 40"/>
            <p:cNvGrpSpPr/>
            <p:nvPr/>
          </p:nvGrpSpPr>
          <p:grpSpPr>
            <a:xfrm>
              <a:off x="313081" y="313081"/>
              <a:ext cx="363283" cy="363283"/>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AC6F3"/>
              </a:solidFill>
            </p:spPr>
            <p:txBody>
              <a:bodyPr/>
              <a:lstStyle/>
              <a:p>
                <a:endParaRPr lang="en-US"/>
              </a:p>
            </p:txBody>
          </p:sp>
          <p:sp>
            <p:nvSpPr>
              <p:cNvPr id="42" name="TextBox 42"/>
              <p:cNvSpPr txBox="1"/>
              <p:nvPr/>
            </p:nvSpPr>
            <p:spPr>
              <a:xfrm>
                <a:off x="76200" y="38100"/>
                <a:ext cx="660400" cy="698500"/>
              </a:xfrm>
              <a:prstGeom prst="rect">
                <a:avLst/>
              </a:prstGeom>
            </p:spPr>
            <p:txBody>
              <a:bodyPr lIns="50800" tIns="50800" rIns="50800" bIns="50800" rtlCol="0" anchor="ctr"/>
              <a:lstStyle/>
              <a:p>
                <a:pPr algn="ctr">
                  <a:lnSpc>
                    <a:spcPts val="3080"/>
                  </a:lnSpc>
                </a:pPr>
                <a:endParaRPr/>
              </a:p>
            </p:txBody>
          </p:sp>
        </p:grpSp>
      </p:grpSp>
      <p:grpSp>
        <p:nvGrpSpPr>
          <p:cNvPr id="43" name="Group 43"/>
          <p:cNvGrpSpPr/>
          <p:nvPr/>
        </p:nvGrpSpPr>
        <p:grpSpPr>
          <a:xfrm>
            <a:off x="13441961" y="8335753"/>
            <a:ext cx="742084" cy="742084"/>
            <a:chOff x="0" y="0"/>
            <a:chExt cx="989446" cy="989446"/>
          </a:xfrm>
        </p:grpSpPr>
        <p:sp>
          <p:nvSpPr>
            <p:cNvPr id="44" name="Freeform 44"/>
            <p:cNvSpPr/>
            <p:nvPr/>
          </p:nvSpPr>
          <p:spPr>
            <a:xfrm>
              <a:off x="0" y="0"/>
              <a:ext cx="989446" cy="989446"/>
            </a:xfrm>
            <a:custGeom>
              <a:avLst/>
              <a:gdLst/>
              <a:ahLst/>
              <a:cxnLst/>
              <a:rect l="l" t="t" r="r" b="b"/>
              <a:pathLst>
                <a:path w="989446" h="989446">
                  <a:moveTo>
                    <a:pt x="0" y="0"/>
                  </a:moveTo>
                  <a:lnTo>
                    <a:pt x="989446" y="0"/>
                  </a:lnTo>
                  <a:lnTo>
                    <a:pt x="989446" y="989446"/>
                  </a:lnTo>
                  <a:lnTo>
                    <a:pt x="0" y="9894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5" name="Group 45"/>
            <p:cNvGrpSpPr/>
            <p:nvPr/>
          </p:nvGrpSpPr>
          <p:grpSpPr>
            <a:xfrm>
              <a:off x="73111" y="73111"/>
              <a:ext cx="843223" cy="843223"/>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2530"/>
              </a:solidFill>
            </p:spPr>
            <p:txBody>
              <a:bodyPr/>
              <a:lstStyle/>
              <a:p>
                <a:endParaRPr lang="en-US"/>
              </a:p>
            </p:txBody>
          </p:sp>
          <p:sp>
            <p:nvSpPr>
              <p:cNvPr id="47" name="TextBox 47"/>
              <p:cNvSpPr txBox="1"/>
              <p:nvPr/>
            </p:nvSpPr>
            <p:spPr>
              <a:xfrm>
                <a:off x="76200" y="38100"/>
                <a:ext cx="660400" cy="698500"/>
              </a:xfrm>
              <a:prstGeom prst="rect">
                <a:avLst/>
              </a:prstGeom>
            </p:spPr>
            <p:txBody>
              <a:bodyPr lIns="50800" tIns="50800" rIns="50800" bIns="50800" rtlCol="0" anchor="ctr"/>
              <a:lstStyle/>
              <a:p>
                <a:pPr algn="ctr">
                  <a:lnSpc>
                    <a:spcPts val="3080"/>
                  </a:lnSpc>
                </a:pPr>
                <a:endParaRPr/>
              </a:p>
            </p:txBody>
          </p:sp>
        </p:grpSp>
        <p:grpSp>
          <p:nvGrpSpPr>
            <p:cNvPr id="48" name="Group 48"/>
            <p:cNvGrpSpPr/>
            <p:nvPr/>
          </p:nvGrpSpPr>
          <p:grpSpPr>
            <a:xfrm>
              <a:off x="313081" y="313081"/>
              <a:ext cx="363283" cy="363283"/>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AC6F3"/>
              </a:solidFill>
            </p:spPr>
            <p:txBody>
              <a:bodyPr/>
              <a:lstStyle/>
              <a:p>
                <a:endParaRPr lang="en-US"/>
              </a:p>
            </p:txBody>
          </p:sp>
          <p:sp>
            <p:nvSpPr>
              <p:cNvPr id="50" name="TextBox 50"/>
              <p:cNvSpPr txBox="1"/>
              <p:nvPr/>
            </p:nvSpPr>
            <p:spPr>
              <a:xfrm>
                <a:off x="76200" y="38100"/>
                <a:ext cx="660400" cy="698500"/>
              </a:xfrm>
              <a:prstGeom prst="rect">
                <a:avLst/>
              </a:prstGeom>
            </p:spPr>
            <p:txBody>
              <a:bodyPr lIns="50800" tIns="50800" rIns="50800" bIns="50800" rtlCol="0" anchor="ctr"/>
              <a:lstStyle/>
              <a:p>
                <a:pPr algn="ctr">
                  <a:lnSpc>
                    <a:spcPts val="3080"/>
                  </a:lnSpc>
                </a:pPr>
                <a:endParaRPr/>
              </a:p>
            </p:txBody>
          </p:sp>
        </p:grpSp>
      </p:grpSp>
      <p:sp>
        <p:nvSpPr>
          <p:cNvPr id="51" name="Freeform 51"/>
          <p:cNvSpPr/>
          <p:nvPr/>
        </p:nvSpPr>
        <p:spPr>
          <a:xfrm rot="2173578">
            <a:off x="12253176" y="-1866545"/>
            <a:ext cx="9199212" cy="8118305"/>
          </a:xfrm>
          <a:custGeom>
            <a:avLst/>
            <a:gdLst/>
            <a:ahLst/>
            <a:cxnLst/>
            <a:rect l="l" t="t" r="r" b="b"/>
            <a:pathLst>
              <a:path w="9199212" h="8118305">
                <a:moveTo>
                  <a:pt x="0" y="0"/>
                </a:moveTo>
                <a:lnTo>
                  <a:pt x="9199212" y="0"/>
                </a:lnTo>
                <a:lnTo>
                  <a:pt x="9199212" y="8118305"/>
                </a:lnTo>
                <a:lnTo>
                  <a:pt x="0" y="8118305"/>
                </a:lnTo>
                <a:lnTo>
                  <a:pt x="0" y="0"/>
                </a:lnTo>
                <a:close/>
              </a:path>
            </a:pathLst>
          </a:custGeom>
          <a:blipFill>
            <a:blip>
              <a:alphaModFix amt="18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2" name="Freeform 52"/>
          <p:cNvSpPr/>
          <p:nvPr/>
        </p:nvSpPr>
        <p:spPr>
          <a:xfrm rot="2173578">
            <a:off x="-6131541" y="4647643"/>
            <a:ext cx="9199212" cy="8118305"/>
          </a:xfrm>
          <a:custGeom>
            <a:avLst/>
            <a:gdLst/>
            <a:ahLst/>
            <a:cxnLst/>
            <a:rect l="l" t="t" r="r" b="b"/>
            <a:pathLst>
              <a:path w="9199212" h="8118305">
                <a:moveTo>
                  <a:pt x="0" y="0"/>
                </a:moveTo>
                <a:lnTo>
                  <a:pt x="9199212" y="0"/>
                </a:lnTo>
                <a:lnTo>
                  <a:pt x="9199212" y="8118304"/>
                </a:lnTo>
                <a:lnTo>
                  <a:pt x="0" y="8118304"/>
                </a:lnTo>
                <a:lnTo>
                  <a:pt x="0" y="0"/>
                </a:lnTo>
                <a:close/>
              </a:path>
            </a:pathLst>
          </a:custGeom>
          <a:blipFill>
            <a:blip>
              <a:alphaModFix amt="18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3" name="TextBox 53"/>
          <p:cNvSpPr txBox="1"/>
          <p:nvPr/>
        </p:nvSpPr>
        <p:spPr>
          <a:xfrm>
            <a:off x="2912240" y="5729778"/>
            <a:ext cx="3330278" cy="1077218"/>
          </a:xfrm>
          <a:prstGeom prst="rect">
            <a:avLst/>
          </a:prstGeom>
        </p:spPr>
        <p:txBody>
          <a:bodyPr lIns="0" tIns="0" rIns="0" bIns="0" rtlCol="0" anchor="t">
            <a:spAutoFit/>
          </a:bodyPr>
          <a:lstStyle/>
          <a:p>
            <a:pPr algn="l">
              <a:lnSpc>
                <a:spcPts val="2825"/>
              </a:lnSpc>
            </a:pPr>
            <a:r>
              <a:rPr lang="en-US" sz="2400" b="1" dirty="0">
                <a:solidFill>
                  <a:srgbClr val="3AC6F3"/>
                </a:solidFill>
                <a:latin typeface="Aptos" panose="020B0004020202020204" pitchFamily="34" charset="0"/>
                <a:ea typeface="Canva Sans Bold"/>
                <a:cs typeface="Canva Sans Bold"/>
                <a:sym typeface="Canva Sans Bold"/>
              </a:rPr>
              <a:t>Thoughtful planning balances rural heritage and economic growth</a:t>
            </a:r>
          </a:p>
        </p:txBody>
      </p:sp>
      <p:sp>
        <p:nvSpPr>
          <p:cNvPr id="54" name="TextBox 54"/>
          <p:cNvSpPr txBox="1"/>
          <p:nvPr/>
        </p:nvSpPr>
        <p:spPr>
          <a:xfrm>
            <a:off x="7113652" y="3533598"/>
            <a:ext cx="4131568" cy="3949799"/>
          </a:xfrm>
          <a:prstGeom prst="rect">
            <a:avLst/>
          </a:prstGeom>
        </p:spPr>
        <p:txBody>
          <a:bodyPr wrap="square" lIns="0" tIns="0" rIns="0" bIns="0" rtlCol="0" anchor="t">
            <a:spAutoFit/>
          </a:bodyPr>
          <a:lstStyle/>
          <a:p>
            <a:pPr algn="l">
              <a:lnSpc>
                <a:spcPts val="2825"/>
              </a:lnSpc>
            </a:pPr>
            <a:r>
              <a:rPr lang="en-US" sz="2400" b="1" dirty="0">
                <a:solidFill>
                  <a:srgbClr val="3AC6F3"/>
                </a:solidFill>
                <a:latin typeface="Aptos" panose="020B0004020202020204" pitchFamily="34" charset="0"/>
                <a:ea typeface="Canva Sans Bold"/>
                <a:cs typeface="Canva Sans Bold"/>
                <a:sym typeface="Canva Sans Bold"/>
              </a:rPr>
              <a:t>Frederick County Plan: </a:t>
            </a:r>
          </a:p>
          <a:p>
            <a:pPr marL="476589" lvl="1" indent="-238294" algn="l">
              <a:lnSpc>
                <a:spcPts val="2825"/>
              </a:lnSpc>
              <a:buFont typeface="Arial"/>
              <a:buChar char="•"/>
            </a:pPr>
            <a:r>
              <a:rPr lang="en-US" sz="2400" dirty="0">
                <a:solidFill>
                  <a:srgbClr val="FFFFFF"/>
                </a:solidFill>
                <a:latin typeface="Aptos" panose="020B0004020202020204" pitchFamily="34" charset="0"/>
                <a:ea typeface="Canva Sans"/>
                <a:cs typeface="Canva Sans"/>
                <a:sym typeface="Canva Sans"/>
              </a:rPr>
              <a:t>Limits data centers to less than 1% of county landmass. </a:t>
            </a:r>
          </a:p>
          <a:p>
            <a:pPr marL="476589" lvl="1" indent="-238294" algn="l">
              <a:lnSpc>
                <a:spcPts val="2825"/>
              </a:lnSpc>
              <a:buFont typeface="Arial"/>
              <a:buChar char="•"/>
            </a:pPr>
            <a:r>
              <a:rPr lang="en-US" sz="2400" dirty="0">
                <a:solidFill>
                  <a:srgbClr val="FFFFFF"/>
                </a:solidFill>
                <a:latin typeface="Aptos" panose="020B0004020202020204" pitchFamily="34" charset="0"/>
                <a:ea typeface="Canva Sans"/>
                <a:cs typeface="Canva Sans"/>
                <a:sym typeface="Canva Sans"/>
              </a:rPr>
              <a:t>Developers put 5 acres of farmland into preservation for every 1 acre rezoned for data center development. </a:t>
            </a:r>
          </a:p>
          <a:p>
            <a:pPr marL="476589" lvl="1" indent="-238294" algn="l">
              <a:lnSpc>
                <a:spcPts val="2825"/>
              </a:lnSpc>
              <a:buFont typeface="Arial"/>
              <a:buChar char="•"/>
            </a:pPr>
            <a:r>
              <a:rPr lang="en-US" sz="2400" dirty="0">
                <a:solidFill>
                  <a:srgbClr val="FFFFFF"/>
                </a:solidFill>
                <a:latin typeface="Aptos" panose="020B0004020202020204" pitchFamily="34" charset="0"/>
                <a:ea typeface="Canva Sans"/>
                <a:cs typeface="Canva Sans"/>
                <a:sym typeface="Canva Sans"/>
              </a:rPr>
              <a:t>Restricts data centers to 500+ ft. from residential neighborhoods</a:t>
            </a:r>
          </a:p>
        </p:txBody>
      </p:sp>
      <p:sp>
        <p:nvSpPr>
          <p:cNvPr id="55" name="TextBox 55"/>
          <p:cNvSpPr txBox="1"/>
          <p:nvPr/>
        </p:nvSpPr>
        <p:spPr>
          <a:xfrm>
            <a:off x="12250247" y="5729778"/>
            <a:ext cx="3125512" cy="1424877"/>
          </a:xfrm>
          <a:prstGeom prst="rect">
            <a:avLst/>
          </a:prstGeom>
        </p:spPr>
        <p:txBody>
          <a:bodyPr lIns="0" tIns="0" rIns="0" bIns="0" rtlCol="0" anchor="t">
            <a:spAutoFit/>
          </a:bodyPr>
          <a:lstStyle/>
          <a:p>
            <a:pPr algn="l">
              <a:lnSpc>
                <a:spcPts val="2825"/>
              </a:lnSpc>
            </a:pPr>
            <a:r>
              <a:rPr lang="en-US" sz="2400" b="1" dirty="0">
                <a:solidFill>
                  <a:srgbClr val="3AC6F3"/>
                </a:solidFill>
                <a:latin typeface="Aptos" panose="020B0004020202020204" pitchFamily="34" charset="0"/>
                <a:ea typeface="Canva Sans Bold"/>
                <a:cs typeface="Canva Sans Bold"/>
                <a:sym typeface="Canva Sans Bold"/>
              </a:rPr>
              <a:t>Additional Best Practices:</a:t>
            </a:r>
          </a:p>
          <a:p>
            <a:pPr marL="476589" lvl="1" indent="-238294" algn="l">
              <a:lnSpc>
                <a:spcPts val="2825"/>
              </a:lnSpc>
              <a:buFont typeface="Arial"/>
              <a:buChar char="•"/>
            </a:pPr>
            <a:r>
              <a:rPr lang="en-US" sz="2400" dirty="0">
                <a:solidFill>
                  <a:srgbClr val="FFFFFF"/>
                </a:solidFill>
                <a:latin typeface="Aptos" panose="020B0004020202020204" pitchFamily="34" charset="0"/>
                <a:ea typeface="Canva Sans"/>
                <a:cs typeface="Canva Sans"/>
                <a:sym typeface="Canva Sans"/>
              </a:rPr>
              <a:t>Noise buffers, tree plantings</a:t>
            </a:r>
          </a:p>
        </p:txBody>
      </p:sp>
      <p:sp>
        <p:nvSpPr>
          <p:cNvPr id="56" name="TextBox 56"/>
          <p:cNvSpPr txBox="1"/>
          <p:nvPr/>
        </p:nvSpPr>
        <p:spPr>
          <a:xfrm>
            <a:off x="1028700" y="1228725"/>
            <a:ext cx="11456279" cy="782650"/>
          </a:xfrm>
          <a:prstGeom prst="rect">
            <a:avLst/>
          </a:prstGeom>
        </p:spPr>
        <p:txBody>
          <a:bodyPr lIns="0" tIns="0" rIns="0" bIns="0" rtlCol="0" anchor="t">
            <a:spAutoFit/>
          </a:bodyPr>
          <a:lstStyle/>
          <a:p>
            <a:pPr algn="l">
              <a:lnSpc>
                <a:spcPts val="5695"/>
              </a:lnSpc>
            </a:pPr>
            <a:r>
              <a:rPr lang="en-US" sz="6600" b="1" spc="-57" dirty="0">
                <a:solidFill>
                  <a:srgbClr val="FFFFFF"/>
                </a:solidFill>
                <a:latin typeface="Aptos" panose="020B0004020202020204" pitchFamily="34" charset="0"/>
                <a:ea typeface="Helvetica Now Display Bold"/>
                <a:cs typeface="Helvetica Now Display Bold"/>
                <a:sym typeface="Helvetica Now Display Bold"/>
              </a:rPr>
              <a:t>Respecting Landscapes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10824660" y="-475217"/>
            <a:ext cx="7463340" cy="10762217"/>
            <a:chOff x="0" y="0"/>
            <a:chExt cx="1965653" cy="2834493"/>
          </a:xfrm>
        </p:grpSpPr>
        <p:sp>
          <p:nvSpPr>
            <p:cNvPr id="4" name="Freeform 4"/>
            <p:cNvSpPr/>
            <p:nvPr/>
          </p:nvSpPr>
          <p:spPr>
            <a:xfrm>
              <a:off x="0" y="0"/>
              <a:ext cx="1965653" cy="2834493"/>
            </a:xfrm>
            <a:custGeom>
              <a:avLst/>
              <a:gdLst/>
              <a:ahLst/>
              <a:cxnLst/>
              <a:rect l="l" t="t" r="r" b="b"/>
              <a:pathLst>
                <a:path w="1965653" h="2834493">
                  <a:moveTo>
                    <a:pt x="0" y="0"/>
                  </a:moveTo>
                  <a:lnTo>
                    <a:pt x="1965653" y="0"/>
                  </a:lnTo>
                  <a:lnTo>
                    <a:pt x="1965653" y="2834493"/>
                  </a:lnTo>
                  <a:lnTo>
                    <a:pt x="0" y="2834493"/>
                  </a:lnTo>
                  <a:close/>
                </a:path>
              </a:pathLst>
            </a:custGeom>
            <a:solidFill>
              <a:srgbClr val="1F2942"/>
            </a:solidFill>
          </p:spPr>
          <p:txBody>
            <a:bodyPr/>
            <a:lstStyle/>
            <a:p>
              <a:endParaRPr lang="en-US"/>
            </a:p>
          </p:txBody>
        </p:sp>
        <p:sp>
          <p:nvSpPr>
            <p:cNvPr id="5" name="TextBox 5"/>
            <p:cNvSpPr txBox="1"/>
            <p:nvPr/>
          </p:nvSpPr>
          <p:spPr>
            <a:xfrm>
              <a:off x="0" y="-38100"/>
              <a:ext cx="1965653" cy="2872593"/>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3995102">
            <a:off x="15937198" y="-2322368"/>
            <a:ext cx="7660753" cy="5314647"/>
          </a:xfrm>
          <a:custGeom>
            <a:avLst/>
            <a:gdLst/>
            <a:ahLst/>
            <a:cxnLst/>
            <a:rect l="l" t="t" r="r" b="b"/>
            <a:pathLst>
              <a:path w="7660753" h="5314647">
                <a:moveTo>
                  <a:pt x="0" y="0"/>
                </a:moveTo>
                <a:lnTo>
                  <a:pt x="7660753" y="0"/>
                </a:lnTo>
                <a:lnTo>
                  <a:pt x="7660753" y="5314648"/>
                </a:lnTo>
                <a:lnTo>
                  <a:pt x="0" y="5314648"/>
                </a:lnTo>
                <a:lnTo>
                  <a:pt x="0" y="0"/>
                </a:lnTo>
                <a:close/>
              </a:path>
            </a:pathLst>
          </a:custGeom>
          <a:blipFill>
            <a:blip>
              <a:alphaModFix amt="48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12921206" y="2709418"/>
            <a:ext cx="5366794" cy="7636164"/>
            <a:chOff x="0" y="0"/>
            <a:chExt cx="1413476" cy="2011171"/>
          </a:xfrm>
        </p:grpSpPr>
        <p:sp>
          <p:nvSpPr>
            <p:cNvPr id="8" name="Freeform 8"/>
            <p:cNvSpPr/>
            <p:nvPr/>
          </p:nvSpPr>
          <p:spPr>
            <a:xfrm>
              <a:off x="0" y="0"/>
              <a:ext cx="1413477" cy="2011171"/>
            </a:xfrm>
            <a:custGeom>
              <a:avLst/>
              <a:gdLst/>
              <a:ahLst/>
              <a:cxnLst/>
              <a:rect l="l" t="t" r="r" b="b"/>
              <a:pathLst>
                <a:path w="1413477" h="2011171">
                  <a:moveTo>
                    <a:pt x="0" y="0"/>
                  </a:moveTo>
                  <a:lnTo>
                    <a:pt x="1413477" y="0"/>
                  </a:lnTo>
                  <a:lnTo>
                    <a:pt x="1413477" y="2011171"/>
                  </a:lnTo>
                  <a:lnTo>
                    <a:pt x="0" y="2011171"/>
                  </a:lnTo>
                  <a:close/>
                </a:path>
              </a:pathLst>
            </a:custGeom>
            <a:solidFill>
              <a:srgbClr val="3AC6F3"/>
            </a:solidFill>
          </p:spPr>
          <p:txBody>
            <a:bodyPr/>
            <a:lstStyle/>
            <a:p>
              <a:endParaRPr lang="en-US"/>
            </a:p>
          </p:txBody>
        </p:sp>
        <p:sp>
          <p:nvSpPr>
            <p:cNvPr id="9" name="TextBox 9"/>
            <p:cNvSpPr txBox="1"/>
            <p:nvPr/>
          </p:nvSpPr>
          <p:spPr>
            <a:xfrm>
              <a:off x="0" y="-38100"/>
              <a:ext cx="1413476" cy="2049271"/>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rot="2072494">
            <a:off x="-9178012" y="5784379"/>
            <a:ext cx="17484906" cy="5420321"/>
          </a:xfrm>
          <a:custGeom>
            <a:avLst/>
            <a:gdLst/>
            <a:ahLst/>
            <a:cxnLst/>
            <a:rect l="l" t="t" r="r" b="b"/>
            <a:pathLst>
              <a:path w="17484906" h="5420321">
                <a:moveTo>
                  <a:pt x="0" y="0"/>
                </a:moveTo>
                <a:lnTo>
                  <a:pt x="17484905" y="0"/>
                </a:lnTo>
                <a:lnTo>
                  <a:pt x="17484905" y="5420321"/>
                </a:lnTo>
                <a:lnTo>
                  <a:pt x="0" y="5420321"/>
                </a:lnTo>
                <a:lnTo>
                  <a:pt x="0" y="0"/>
                </a:lnTo>
                <a:close/>
              </a:path>
            </a:pathLst>
          </a:custGeom>
          <a:blipFill>
            <a:blip>
              <a:alphaModFix amt="5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1" name="Group 11"/>
          <p:cNvGrpSpPr/>
          <p:nvPr/>
        </p:nvGrpSpPr>
        <p:grpSpPr>
          <a:xfrm>
            <a:off x="-8199711" y="-9965211"/>
            <a:ext cx="17049681" cy="1704968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30000"/>
                  </a:srgbClr>
                </a:gs>
                <a:gs pos="50000">
                  <a:srgbClr val="051018">
                    <a:alpha val="9300"/>
                  </a:srgbClr>
                </a:gs>
                <a:gs pos="100000">
                  <a:srgbClr val="051018">
                    <a:alpha val="30000"/>
                  </a:srgbClr>
                </a:gs>
              </a:gsLst>
              <a:path path="circle">
                <a:fillToRect l="50000" t="50000" r="50000" b="50000"/>
              </a:path>
            </a:gra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0345029" y="2899670"/>
            <a:ext cx="7158776" cy="6577203"/>
            <a:chOff x="0" y="0"/>
            <a:chExt cx="1885439" cy="1732267"/>
          </a:xfrm>
        </p:grpSpPr>
        <p:sp>
          <p:nvSpPr>
            <p:cNvPr id="15" name="Freeform 15"/>
            <p:cNvSpPr/>
            <p:nvPr/>
          </p:nvSpPr>
          <p:spPr>
            <a:xfrm>
              <a:off x="0" y="0"/>
              <a:ext cx="1885439" cy="1732267"/>
            </a:xfrm>
            <a:custGeom>
              <a:avLst/>
              <a:gdLst/>
              <a:ahLst/>
              <a:cxnLst/>
              <a:rect l="l" t="t" r="r" b="b"/>
              <a:pathLst>
                <a:path w="1885439" h="1732267">
                  <a:moveTo>
                    <a:pt x="55154" y="0"/>
                  </a:moveTo>
                  <a:lnTo>
                    <a:pt x="1830285" y="0"/>
                  </a:lnTo>
                  <a:cubicBezTo>
                    <a:pt x="1844912" y="0"/>
                    <a:pt x="1858941" y="5811"/>
                    <a:pt x="1869285" y="16154"/>
                  </a:cubicBezTo>
                  <a:cubicBezTo>
                    <a:pt x="1879628" y="26498"/>
                    <a:pt x="1885439" y="40527"/>
                    <a:pt x="1885439" y="55154"/>
                  </a:cubicBezTo>
                  <a:lnTo>
                    <a:pt x="1885439" y="1677113"/>
                  </a:lnTo>
                  <a:cubicBezTo>
                    <a:pt x="1885439" y="1691741"/>
                    <a:pt x="1879628" y="1705770"/>
                    <a:pt x="1869285" y="1716113"/>
                  </a:cubicBezTo>
                  <a:cubicBezTo>
                    <a:pt x="1858941" y="1726456"/>
                    <a:pt x="1844912" y="1732267"/>
                    <a:pt x="1830285" y="1732267"/>
                  </a:cubicBezTo>
                  <a:lnTo>
                    <a:pt x="55154" y="1732267"/>
                  </a:lnTo>
                  <a:cubicBezTo>
                    <a:pt x="40527" y="1732267"/>
                    <a:pt x="26498" y="1726456"/>
                    <a:pt x="16154" y="1716113"/>
                  </a:cubicBezTo>
                  <a:cubicBezTo>
                    <a:pt x="5811" y="1705770"/>
                    <a:pt x="0" y="1691741"/>
                    <a:pt x="0" y="1677113"/>
                  </a:cubicBezTo>
                  <a:lnTo>
                    <a:pt x="0" y="55154"/>
                  </a:lnTo>
                  <a:cubicBezTo>
                    <a:pt x="0" y="40527"/>
                    <a:pt x="5811" y="26498"/>
                    <a:pt x="16154" y="16154"/>
                  </a:cubicBezTo>
                  <a:cubicBezTo>
                    <a:pt x="26498" y="5811"/>
                    <a:pt x="40527" y="0"/>
                    <a:pt x="55154" y="0"/>
                  </a:cubicBezTo>
                  <a:close/>
                </a:path>
              </a:pathLst>
            </a:custGeom>
            <a:solidFill>
              <a:srgbClr val="FFFFFF"/>
            </a:solidFill>
          </p:spPr>
          <p:txBody>
            <a:bodyPr/>
            <a:lstStyle/>
            <a:p>
              <a:endParaRPr lang="en-US"/>
            </a:p>
          </p:txBody>
        </p:sp>
        <p:sp>
          <p:nvSpPr>
            <p:cNvPr id="16" name="TextBox 16"/>
            <p:cNvSpPr txBox="1"/>
            <p:nvPr/>
          </p:nvSpPr>
          <p:spPr>
            <a:xfrm>
              <a:off x="0" y="-38100"/>
              <a:ext cx="1885439" cy="1770367"/>
            </a:xfrm>
            <a:prstGeom prst="rect">
              <a:avLst/>
            </a:prstGeom>
          </p:spPr>
          <p:txBody>
            <a:bodyPr lIns="50800" tIns="50800" rIns="50800" bIns="50800" rtlCol="0" anchor="ctr"/>
            <a:lstStyle/>
            <a:p>
              <a:pPr algn="ctr">
                <a:lnSpc>
                  <a:spcPts val="3079"/>
                </a:lnSpc>
              </a:pPr>
              <a:endParaRPr/>
            </a:p>
          </p:txBody>
        </p:sp>
      </p:grpSp>
      <p:grpSp>
        <p:nvGrpSpPr>
          <p:cNvPr id="17" name="Group 17"/>
          <p:cNvGrpSpPr/>
          <p:nvPr/>
        </p:nvGrpSpPr>
        <p:grpSpPr>
          <a:xfrm>
            <a:off x="14435680" y="3971282"/>
            <a:ext cx="2823620" cy="821790"/>
            <a:chOff x="0" y="0"/>
            <a:chExt cx="743669" cy="216439"/>
          </a:xfrm>
        </p:grpSpPr>
        <p:sp>
          <p:nvSpPr>
            <p:cNvPr id="18" name="Freeform 18"/>
            <p:cNvSpPr/>
            <p:nvPr/>
          </p:nvSpPr>
          <p:spPr>
            <a:xfrm>
              <a:off x="0" y="0"/>
              <a:ext cx="743669" cy="216439"/>
            </a:xfrm>
            <a:custGeom>
              <a:avLst/>
              <a:gdLst/>
              <a:ahLst/>
              <a:cxnLst/>
              <a:rect l="l" t="t" r="r" b="b"/>
              <a:pathLst>
                <a:path w="743669" h="216439">
                  <a:moveTo>
                    <a:pt x="0" y="0"/>
                  </a:moveTo>
                  <a:lnTo>
                    <a:pt x="743669" y="0"/>
                  </a:lnTo>
                  <a:lnTo>
                    <a:pt x="743669" y="216439"/>
                  </a:lnTo>
                  <a:lnTo>
                    <a:pt x="0" y="216439"/>
                  </a:lnTo>
                  <a:close/>
                </a:path>
              </a:pathLst>
            </a:custGeom>
            <a:solidFill>
              <a:srgbClr val="FF3131"/>
            </a:solidFill>
          </p:spPr>
          <p:txBody>
            <a:bodyPr/>
            <a:lstStyle/>
            <a:p>
              <a:endParaRPr lang="en-US"/>
            </a:p>
          </p:txBody>
        </p:sp>
        <p:sp>
          <p:nvSpPr>
            <p:cNvPr id="19" name="TextBox 19"/>
            <p:cNvSpPr txBox="1"/>
            <p:nvPr/>
          </p:nvSpPr>
          <p:spPr>
            <a:xfrm>
              <a:off x="0" y="-38100"/>
              <a:ext cx="743669" cy="254539"/>
            </a:xfrm>
            <a:prstGeom prst="rect">
              <a:avLst/>
            </a:prstGeom>
          </p:spPr>
          <p:txBody>
            <a:bodyPr lIns="50800" tIns="50800" rIns="50800" bIns="50800" rtlCol="0" anchor="ctr"/>
            <a:lstStyle/>
            <a:p>
              <a:pPr algn="ctr">
                <a:lnSpc>
                  <a:spcPts val="3079"/>
                </a:lnSpc>
              </a:pPr>
              <a:endParaRPr/>
            </a:p>
          </p:txBody>
        </p:sp>
      </p:grpSp>
      <p:grpSp>
        <p:nvGrpSpPr>
          <p:cNvPr id="20" name="Group 20"/>
          <p:cNvGrpSpPr/>
          <p:nvPr/>
        </p:nvGrpSpPr>
        <p:grpSpPr>
          <a:xfrm>
            <a:off x="10646860" y="3180707"/>
            <a:ext cx="6612440" cy="821790"/>
            <a:chOff x="0" y="0"/>
            <a:chExt cx="1741548" cy="216439"/>
          </a:xfrm>
        </p:grpSpPr>
        <p:sp>
          <p:nvSpPr>
            <p:cNvPr id="21" name="Freeform 21"/>
            <p:cNvSpPr/>
            <p:nvPr/>
          </p:nvSpPr>
          <p:spPr>
            <a:xfrm>
              <a:off x="0" y="0"/>
              <a:ext cx="1741548" cy="216439"/>
            </a:xfrm>
            <a:custGeom>
              <a:avLst/>
              <a:gdLst/>
              <a:ahLst/>
              <a:cxnLst/>
              <a:rect l="l" t="t" r="r" b="b"/>
              <a:pathLst>
                <a:path w="1741548" h="216439">
                  <a:moveTo>
                    <a:pt x="0" y="0"/>
                  </a:moveTo>
                  <a:lnTo>
                    <a:pt x="1741548" y="0"/>
                  </a:lnTo>
                  <a:lnTo>
                    <a:pt x="1741548" y="216439"/>
                  </a:lnTo>
                  <a:lnTo>
                    <a:pt x="0" y="216439"/>
                  </a:lnTo>
                  <a:close/>
                </a:path>
              </a:pathLst>
            </a:custGeom>
            <a:solidFill>
              <a:srgbClr val="F1F1F1"/>
            </a:solidFill>
          </p:spPr>
          <p:txBody>
            <a:bodyPr/>
            <a:lstStyle/>
            <a:p>
              <a:endParaRPr lang="en-US"/>
            </a:p>
          </p:txBody>
        </p:sp>
        <p:sp>
          <p:nvSpPr>
            <p:cNvPr id="22" name="TextBox 22"/>
            <p:cNvSpPr txBox="1"/>
            <p:nvPr/>
          </p:nvSpPr>
          <p:spPr>
            <a:xfrm>
              <a:off x="0" y="-38100"/>
              <a:ext cx="1741548" cy="254539"/>
            </a:xfrm>
            <a:prstGeom prst="rect">
              <a:avLst/>
            </a:prstGeom>
          </p:spPr>
          <p:txBody>
            <a:bodyPr lIns="50800" tIns="50800" rIns="50800" bIns="50800" rtlCol="0" anchor="ctr"/>
            <a:lstStyle/>
            <a:p>
              <a:pPr algn="ctr">
                <a:lnSpc>
                  <a:spcPts val="3079"/>
                </a:lnSpc>
              </a:pPr>
              <a:endParaRPr/>
            </a:p>
          </p:txBody>
        </p:sp>
      </p:grpSp>
      <p:grpSp>
        <p:nvGrpSpPr>
          <p:cNvPr id="23" name="Group 23"/>
          <p:cNvGrpSpPr/>
          <p:nvPr/>
        </p:nvGrpSpPr>
        <p:grpSpPr>
          <a:xfrm>
            <a:off x="14435680" y="4785452"/>
            <a:ext cx="2823620" cy="821790"/>
            <a:chOff x="0" y="0"/>
            <a:chExt cx="743669" cy="216439"/>
          </a:xfrm>
        </p:grpSpPr>
        <p:sp>
          <p:nvSpPr>
            <p:cNvPr id="24" name="Freeform 24"/>
            <p:cNvSpPr/>
            <p:nvPr/>
          </p:nvSpPr>
          <p:spPr>
            <a:xfrm>
              <a:off x="0" y="0"/>
              <a:ext cx="743669" cy="216439"/>
            </a:xfrm>
            <a:custGeom>
              <a:avLst/>
              <a:gdLst/>
              <a:ahLst/>
              <a:cxnLst/>
              <a:rect l="l" t="t" r="r" b="b"/>
              <a:pathLst>
                <a:path w="743669" h="216439">
                  <a:moveTo>
                    <a:pt x="0" y="0"/>
                  </a:moveTo>
                  <a:lnTo>
                    <a:pt x="743669" y="0"/>
                  </a:lnTo>
                  <a:lnTo>
                    <a:pt x="743669" y="216439"/>
                  </a:lnTo>
                  <a:lnTo>
                    <a:pt x="0" y="216439"/>
                  </a:lnTo>
                  <a:close/>
                </a:path>
              </a:pathLst>
            </a:custGeom>
            <a:solidFill>
              <a:srgbClr val="FF751F"/>
            </a:solidFill>
          </p:spPr>
          <p:txBody>
            <a:bodyPr/>
            <a:lstStyle/>
            <a:p>
              <a:endParaRPr lang="en-US"/>
            </a:p>
          </p:txBody>
        </p:sp>
        <p:sp>
          <p:nvSpPr>
            <p:cNvPr id="25" name="TextBox 25"/>
            <p:cNvSpPr txBox="1"/>
            <p:nvPr/>
          </p:nvSpPr>
          <p:spPr>
            <a:xfrm>
              <a:off x="0" y="-38100"/>
              <a:ext cx="743669" cy="254539"/>
            </a:xfrm>
            <a:prstGeom prst="rect">
              <a:avLst/>
            </a:prstGeom>
          </p:spPr>
          <p:txBody>
            <a:bodyPr lIns="50800" tIns="50800" rIns="50800" bIns="50800" rtlCol="0" anchor="ctr"/>
            <a:lstStyle/>
            <a:p>
              <a:pPr algn="ctr">
                <a:lnSpc>
                  <a:spcPts val="3079"/>
                </a:lnSpc>
              </a:pPr>
              <a:endParaRPr/>
            </a:p>
          </p:txBody>
        </p:sp>
      </p:grpSp>
      <p:grpSp>
        <p:nvGrpSpPr>
          <p:cNvPr id="26" name="Group 26"/>
          <p:cNvGrpSpPr/>
          <p:nvPr/>
        </p:nvGrpSpPr>
        <p:grpSpPr>
          <a:xfrm>
            <a:off x="14435680" y="7649703"/>
            <a:ext cx="2823620" cy="821790"/>
            <a:chOff x="0" y="0"/>
            <a:chExt cx="743669" cy="216439"/>
          </a:xfrm>
        </p:grpSpPr>
        <p:sp>
          <p:nvSpPr>
            <p:cNvPr id="27" name="Freeform 27"/>
            <p:cNvSpPr/>
            <p:nvPr/>
          </p:nvSpPr>
          <p:spPr>
            <a:xfrm>
              <a:off x="0" y="0"/>
              <a:ext cx="743669" cy="216439"/>
            </a:xfrm>
            <a:custGeom>
              <a:avLst/>
              <a:gdLst/>
              <a:ahLst/>
              <a:cxnLst/>
              <a:rect l="l" t="t" r="r" b="b"/>
              <a:pathLst>
                <a:path w="743669" h="216439">
                  <a:moveTo>
                    <a:pt x="0" y="0"/>
                  </a:moveTo>
                  <a:lnTo>
                    <a:pt x="743669" y="0"/>
                  </a:lnTo>
                  <a:lnTo>
                    <a:pt x="743669" y="216439"/>
                  </a:lnTo>
                  <a:lnTo>
                    <a:pt x="0" y="216439"/>
                  </a:lnTo>
                  <a:close/>
                </a:path>
              </a:pathLst>
            </a:custGeom>
            <a:solidFill>
              <a:srgbClr val="C1FF72"/>
            </a:solidFill>
          </p:spPr>
          <p:txBody>
            <a:bodyPr/>
            <a:lstStyle/>
            <a:p>
              <a:endParaRPr lang="en-US"/>
            </a:p>
          </p:txBody>
        </p:sp>
        <p:sp>
          <p:nvSpPr>
            <p:cNvPr id="28" name="TextBox 28"/>
            <p:cNvSpPr txBox="1"/>
            <p:nvPr/>
          </p:nvSpPr>
          <p:spPr>
            <a:xfrm>
              <a:off x="0" y="-38100"/>
              <a:ext cx="743669" cy="254539"/>
            </a:xfrm>
            <a:prstGeom prst="rect">
              <a:avLst/>
            </a:prstGeom>
          </p:spPr>
          <p:txBody>
            <a:bodyPr lIns="50800" tIns="50800" rIns="50800" bIns="50800" rtlCol="0" anchor="ctr"/>
            <a:lstStyle/>
            <a:p>
              <a:pPr algn="ctr">
                <a:lnSpc>
                  <a:spcPts val="3079"/>
                </a:lnSpc>
              </a:pPr>
              <a:endParaRPr/>
            </a:p>
          </p:txBody>
        </p:sp>
      </p:grpSp>
      <p:grpSp>
        <p:nvGrpSpPr>
          <p:cNvPr id="29" name="Group 29"/>
          <p:cNvGrpSpPr/>
          <p:nvPr/>
        </p:nvGrpSpPr>
        <p:grpSpPr>
          <a:xfrm>
            <a:off x="14435680" y="8459328"/>
            <a:ext cx="2823620" cy="757020"/>
            <a:chOff x="0" y="0"/>
            <a:chExt cx="743669" cy="199380"/>
          </a:xfrm>
        </p:grpSpPr>
        <p:sp>
          <p:nvSpPr>
            <p:cNvPr id="30" name="Freeform 30"/>
            <p:cNvSpPr/>
            <p:nvPr/>
          </p:nvSpPr>
          <p:spPr>
            <a:xfrm>
              <a:off x="0" y="0"/>
              <a:ext cx="743669" cy="199380"/>
            </a:xfrm>
            <a:custGeom>
              <a:avLst/>
              <a:gdLst/>
              <a:ahLst/>
              <a:cxnLst/>
              <a:rect l="l" t="t" r="r" b="b"/>
              <a:pathLst>
                <a:path w="743669" h="199380">
                  <a:moveTo>
                    <a:pt x="0" y="0"/>
                  </a:moveTo>
                  <a:lnTo>
                    <a:pt x="743669" y="0"/>
                  </a:lnTo>
                  <a:lnTo>
                    <a:pt x="743669" y="199380"/>
                  </a:lnTo>
                  <a:lnTo>
                    <a:pt x="0" y="199380"/>
                  </a:lnTo>
                  <a:close/>
                </a:path>
              </a:pathLst>
            </a:custGeom>
            <a:solidFill>
              <a:srgbClr val="5CE1E6"/>
            </a:solidFill>
          </p:spPr>
          <p:txBody>
            <a:bodyPr/>
            <a:lstStyle/>
            <a:p>
              <a:endParaRPr lang="en-US"/>
            </a:p>
          </p:txBody>
        </p:sp>
        <p:sp>
          <p:nvSpPr>
            <p:cNvPr id="31" name="TextBox 31"/>
            <p:cNvSpPr txBox="1"/>
            <p:nvPr/>
          </p:nvSpPr>
          <p:spPr>
            <a:xfrm>
              <a:off x="0" y="-38100"/>
              <a:ext cx="743669" cy="237480"/>
            </a:xfrm>
            <a:prstGeom prst="rect">
              <a:avLst/>
            </a:prstGeom>
          </p:spPr>
          <p:txBody>
            <a:bodyPr lIns="50800" tIns="50800" rIns="50800" bIns="50800" rtlCol="0" anchor="ctr"/>
            <a:lstStyle/>
            <a:p>
              <a:pPr algn="ctr">
                <a:lnSpc>
                  <a:spcPts val="3079"/>
                </a:lnSpc>
              </a:pPr>
              <a:endParaRPr/>
            </a:p>
          </p:txBody>
        </p:sp>
      </p:grpSp>
      <p:grpSp>
        <p:nvGrpSpPr>
          <p:cNvPr id="32" name="Group 32"/>
          <p:cNvGrpSpPr/>
          <p:nvPr/>
        </p:nvGrpSpPr>
        <p:grpSpPr>
          <a:xfrm>
            <a:off x="14435680" y="5599622"/>
            <a:ext cx="2823620" cy="821790"/>
            <a:chOff x="0" y="0"/>
            <a:chExt cx="743669" cy="216439"/>
          </a:xfrm>
        </p:grpSpPr>
        <p:sp>
          <p:nvSpPr>
            <p:cNvPr id="33" name="Freeform 33"/>
            <p:cNvSpPr/>
            <p:nvPr/>
          </p:nvSpPr>
          <p:spPr>
            <a:xfrm>
              <a:off x="0" y="0"/>
              <a:ext cx="743669" cy="216439"/>
            </a:xfrm>
            <a:custGeom>
              <a:avLst/>
              <a:gdLst/>
              <a:ahLst/>
              <a:cxnLst/>
              <a:rect l="l" t="t" r="r" b="b"/>
              <a:pathLst>
                <a:path w="743669" h="216439">
                  <a:moveTo>
                    <a:pt x="0" y="0"/>
                  </a:moveTo>
                  <a:lnTo>
                    <a:pt x="743669" y="0"/>
                  </a:lnTo>
                  <a:lnTo>
                    <a:pt x="743669" y="216439"/>
                  </a:lnTo>
                  <a:lnTo>
                    <a:pt x="0" y="216439"/>
                  </a:lnTo>
                  <a:close/>
                </a:path>
              </a:pathLst>
            </a:custGeom>
            <a:solidFill>
              <a:srgbClr val="FF751F"/>
            </a:solidFill>
          </p:spPr>
          <p:txBody>
            <a:bodyPr/>
            <a:lstStyle/>
            <a:p>
              <a:endParaRPr lang="en-US"/>
            </a:p>
          </p:txBody>
        </p:sp>
        <p:sp>
          <p:nvSpPr>
            <p:cNvPr id="34" name="TextBox 34"/>
            <p:cNvSpPr txBox="1"/>
            <p:nvPr/>
          </p:nvSpPr>
          <p:spPr>
            <a:xfrm>
              <a:off x="0" y="-38100"/>
              <a:ext cx="743669" cy="254539"/>
            </a:xfrm>
            <a:prstGeom prst="rect">
              <a:avLst/>
            </a:prstGeom>
          </p:spPr>
          <p:txBody>
            <a:bodyPr lIns="50800" tIns="50800" rIns="50800" bIns="50800" rtlCol="0" anchor="ctr"/>
            <a:lstStyle/>
            <a:p>
              <a:pPr algn="ctr">
                <a:lnSpc>
                  <a:spcPts val="3079"/>
                </a:lnSpc>
              </a:pPr>
              <a:endParaRPr/>
            </a:p>
          </p:txBody>
        </p:sp>
      </p:grpSp>
      <p:grpSp>
        <p:nvGrpSpPr>
          <p:cNvPr id="35" name="Group 35"/>
          <p:cNvGrpSpPr/>
          <p:nvPr/>
        </p:nvGrpSpPr>
        <p:grpSpPr>
          <a:xfrm>
            <a:off x="14435680" y="6412385"/>
            <a:ext cx="2823620" cy="1237318"/>
            <a:chOff x="0" y="0"/>
            <a:chExt cx="743669" cy="325878"/>
          </a:xfrm>
        </p:grpSpPr>
        <p:sp>
          <p:nvSpPr>
            <p:cNvPr id="36" name="Freeform 36"/>
            <p:cNvSpPr/>
            <p:nvPr/>
          </p:nvSpPr>
          <p:spPr>
            <a:xfrm>
              <a:off x="0" y="0"/>
              <a:ext cx="743669" cy="325878"/>
            </a:xfrm>
            <a:custGeom>
              <a:avLst/>
              <a:gdLst/>
              <a:ahLst/>
              <a:cxnLst/>
              <a:rect l="l" t="t" r="r" b="b"/>
              <a:pathLst>
                <a:path w="743669" h="325878">
                  <a:moveTo>
                    <a:pt x="0" y="0"/>
                  </a:moveTo>
                  <a:lnTo>
                    <a:pt x="743669" y="0"/>
                  </a:lnTo>
                  <a:lnTo>
                    <a:pt x="743669" y="325878"/>
                  </a:lnTo>
                  <a:lnTo>
                    <a:pt x="0" y="325878"/>
                  </a:lnTo>
                  <a:close/>
                </a:path>
              </a:pathLst>
            </a:custGeom>
            <a:solidFill>
              <a:srgbClr val="FFDE59"/>
            </a:solidFill>
          </p:spPr>
          <p:txBody>
            <a:bodyPr/>
            <a:lstStyle/>
            <a:p>
              <a:endParaRPr lang="en-US"/>
            </a:p>
          </p:txBody>
        </p:sp>
        <p:sp>
          <p:nvSpPr>
            <p:cNvPr id="37" name="TextBox 37"/>
            <p:cNvSpPr txBox="1"/>
            <p:nvPr/>
          </p:nvSpPr>
          <p:spPr>
            <a:xfrm>
              <a:off x="0" y="-38100"/>
              <a:ext cx="743669" cy="363978"/>
            </a:xfrm>
            <a:prstGeom prst="rect">
              <a:avLst/>
            </a:prstGeom>
          </p:spPr>
          <p:txBody>
            <a:bodyPr lIns="50800" tIns="50800" rIns="50800" bIns="50800" rtlCol="0" anchor="ctr"/>
            <a:lstStyle/>
            <a:p>
              <a:pPr algn="ctr">
                <a:lnSpc>
                  <a:spcPts val="3079"/>
                </a:lnSpc>
              </a:pPr>
              <a:endParaRPr/>
            </a:p>
          </p:txBody>
        </p:sp>
      </p:grpSp>
      <p:grpSp>
        <p:nvGrpSpPr>
          <p:cNvPr id="38" name="Group 38"/>
          <p:cNvGrpSpPr/>
          <p:nvPr/>
        </p:nvGrpSpPr>
        <p:grpSpPr>
          <a:xfrm>
            <a:off x="1032376" y="3019425"/>
            <a:ext cx="8373219" cy="1247340"/>
            <a:chOff x="0" y="0"/>
            <a:chExt cx="2674812" cy="398461"/>
          </a:xfrm>
        </p:grpSpPr>
        <p:sp>
          <p:nvSpPr>
            <p:cNvPr id="39" name="Freeform 39"/>
            <p:cNvSpPr/>
            <p:nvPr/>
          </p:nvSpPr>
          <p:spPr>
            <a:xfrm>
              <a:off x="0" y="0"/>
              <a:ext cx="2674812" cy="398461"/>
            </a:xfrm>
            <a:custGeom>
              <a:avLst/>
              <a:gdLst/>
              <a:ahLst/>
              <a:cxnLst/>
              <a:rect l="l" t="t" r="r" b="b"/>
              <a:pathLst>
                <a:path w="2674812" h="398461">
                  <a:moveTo>
                    <a:pt x="27738" y="0"/>
                  </a:moveTo>
                  <a:lnTo>
                    <a:pt x="2647073" y="0"/>
                  </a:lnTo>
                  <a:cubicBezTo>
                    <a:pt x="2654430" y="0"/>
                    <a:pt x="2661485" y="2922"/>
                    <a:pt x="2666687" y="8124"/>
                  </a:cubicBezTo>
                  <a:cubicBezTo>
                    <a:pt x="2671889" y="13326"/>
                    <a:pt x="2674812" y="20382"/>
                    <a:pt x="2674812" y="27738"/>
                  </a:cubicBezTo>
                  <a:lnTo>
                    <a:pt x="2674812" y="370723"/>
                  </a:lnTo>
                  <a:cubicBezTo>
                    <a:pt x="2674812" y="378079"/>
                    <a:pt x="2671889" y="385135"/>
                    <a:pt x="2666687" y="390337"/>
                  </a:cubicBezTo>
                  <a:cubicBezTo>
                    <a:pt x="2661485" y="395539"/>
                    <a:pt x="2654430" y="398461"/>
                    <a:pt x="2647073" y="398461"/>
                  </a:cubicBezTo>
                  <a:lnTo>
                    <a:pt x="27738" y="398461"/>
                  </a:lnTo>
                  <a:cubicBezTo>
                    <a:pt x="20382" y="398461"/>
                    <a:pt x="13326" y="395539"/>
                    <a:pt x="8124" y="390337"/>
                  </a:cubicBezTo>
                  <a:cubicBezTo>
                    <a:pt x="2922" y="385135"/>
                    <a:pt x="0" y="378079"/>
                    <a:pt x="0" y="370723"/>
                  </a:cubicBezTo>
                  <a:lnTo>
                    <a:pt x="0" y="27738"/>
                  </a:lnTo>
                  <a:cubicBezTo>
                    <a:pt x="0" y="20382"/>
                    <a:pt x="2922" y="13326"/>
                    <a:pt x="8124" y="8124"/>
                  </a:cubicBezTo>
                  <a:cubicBezTo>
                    <a:pt x="13326" y="2922"/>
                    <a:pt x="20382" y="0"/>
                    <a:pt x="27738" y="0"/>
                  </a:cubicBezTo>
                  <a:close/>
                </a:path>
              </a:pathLst>
            </a:custGeom>
            <a:gradFill rotWithShape="1">
              <a:gsLst>
                <a:gs pos="0">
                  <a:srgbClr val="152530">
                    <a:alpha val="100000"/>
                  </a:srgbClr>
                </a:gs>
                <a:gs pos="100000">
                  <a:srgbClr val="152530">
                    <a:alpha val="36500"/>
                  </a:srgbClr>
                </a:gs>
              </a:gsLst>
              <a:lin ang="2700000"/>
            </a:gradFill>
          </p:spPr>
          <p:txBody>
            <a:bodyPr/>
            <a:lstStyle/>
            <a:p>
              <a:endParaRPr lang="en-US"/>
            </a:p>
          </p:txBody>
        </p:sp>
        <p:sp>
          <p:nvSpPr>
            <p:cNvPr id="40" name="TextBox 40"/>
            <p:cNvSpPr txBox="1"/>
            <p:nvPr/>
          </p:nvSpPr>
          <p:spPr>
            <a:xfrm>
              <a:off x="0" y="-38100"/>
              <a:ext cx="2674812" cy="436561"/>
            </a:xfrm>
            <a:prstGeom prst="rect">
              <a:avLst/>
            </a:prstGeom>
          </p:spPr>
          <p:txBody>
            <a:bodyPr lIns="50800" tIns="50800" rIns="50800" bIns="50800" rtlCol="0" anchor="ctr"/>
            <a:lstStyle/>
            <a:p>
              <a:pPr algn="l">
                <a:lnSpc>
                  <a:spcPts val="3079"/>
                </a:lnSpc>
              </a:pPr>
              <a:endParaRPr/>
            </a:p>
          </p:txBody>
        </p:sp>
      </p:grpSp>
      <p:grpSp>
        <p:nvGrpSpPr>
          <p:cNvPr id="41" name="Group 41"/>
          <p:cNvGrpSpPr/>
          <p:nvPr/>
        </p:nvGrpSpPr>
        <p:grpSpPr>
          <a:xfrm>
            <a:off x="1032376" y="4466790"/>
            <a:ext cx="8373219" cy="1247340"/>
            <a:chOff x="0" y="0"/>
            <a:chExt cx="2674812" cy="398461"/>
          </a:xfrm>
        </p:grpSpPr>
        <p:sp>
          <p:nvSpPr>
            <p:cNvPr id="42" name="Freeform 42"/>
            <p:cNvSpPr/>
            <p:nvPr/>
          </p:nvSpPr>
          <p:spPr>
            <a:xfrm>
              <a:off x="0" y="0"/>
              <a:ext cx="2674812" cy="398461"/>
            </a:xfrm>
            <a:custGeom>
              <a:avLst/>
              <a:gdLst/>
              <a:ahLst/>
              <a:cxnLst/>
              <a:rect l="l" t="t" r="r" b="b"/>
              <a:pathLst>
                <a:path w="2674812" h="398461">
                  <a:moveTo>
                    <a:pt x="27738" y="0"/>
                  </a:moveTo>
                  <a:lnTo>
                    <a:pt x="2647073" y="0"/>
                  </a:lnTo>
                  <a:cubicBezTo>
                    <a:pt x="2654430" y="0"/>
                    <a:pt x="2661485" y="2922"/>
                    <a:pt x="2666687" y="8124"/>
                  </a:cubicBezTo>
                  <a:cubicBezTo>
                    <a:pt x="2671889" y="13326"/>
                    <a:pt x="2674812" y="20382"/>
                    <a:pt x="2674812" y="27738"/>
                  </a:cubicBezTo>
                  <a:lnTo>
                    <a:pt x="2674812" y="370723"/>
                  </a:lnTo>
                  <a:cubicBezTo>
                    <a:pt x="2674812" y="378079"/>
                    <a:pt x="2671889" y="385135"/>
                    <a:pt x="2666687" y="390337"/>
                  </a:cubicBezTo>
                  <a:cubicBezTo>
                    <a:pt x="2661485" y="395539"/>
                    <a:pt x="2654430" y="398461"/>
                    <a:pt x="2647073" y="398461"/>
                  </a:cubicBezTo>
                  <a:lnTo>
                    <a:pt x="27738" y="398461"/>
                  </a:lnTo>
                  <a:cubicBezTo>
                    <a:pt x="20382" y="398461"/>
                    <a:pt x="13326" y="395539"/>
                    <a:pt x="8124" y="390337"/>
                  </a:cubicBezTo>
                  <a:cubicBezTo>
                    <a:pt x="2922" y="385135"/>
                    <a:pt x="0" y="378079"/>
                    <a:pt x="0" y="370723"/>
                  </a:cubicBezTo>
                  <a:lnTo>
                    <a:pt x="0" y="27738"/>
                  </a:lnTo>
                  <a:cubicBezTo>
                    <a:pt x="0" y="20382"/>
                    <a:pt x="2922" y="13326"/>
                    <a:pt x="8124" y="8124"/>
                  </a:cubicBezTo>
                  <a:cubicBezTo>
                    <a:pt x="13326" y="2922"/>
                    <a:pt x="20382" y="0"/>
                    <a:pt x="27738" y="0"/>
                  </a:cubicBezTo>
                  <a:close/>
                </a:path>
              </a:pathLst>
            </a:custGeom>
            <a:gradFill rotWithShape="1">
              <a:gsLst>
                <a:gs pos="0">
                  <a:srgbClr val="152530">
                    <a:alpha val="100000"/>
                  </a:srgbClr>
                </a:gs>
                <a:gs pos="100000">
                  <a:srgbClr val="152530">
                    <a:alpha val="36500"/>
                  </a:srgbClr>
                </a:gs>
              </a:gsLst>
              <a:lin ang="2700000"/>
            </a:gradFill>
          </p:spPr>
          <p:txBody>
            <a:bodyPr/>
            <a:lstStyle/>
            <a:p>
              <a:endParaRPr lang="en-US"/>
            </a:p>
          </p:txBody>
        </p:sp>
        <p:sp>
          <p:nvSpPr>
            <p:cNvPr id="43" name="TextBox 43"/>
            <p:cNvSpPr txBox="1"/>
            <p:nvPr/>
          </p:nvSpPr>
          <p:spPr>
            <a:xfrm>
              <a:off x="0" y="-38100"/>
              <a:ext cx="2674812" cy="436561"/>
            </a:xfrm>
            <a:prstGeom prst="rect">
              <a:avLst/>
            </a:prstGeom>
          </p:spPr>
          <p:txBody>
            <a:bodyPr lIns="50800" tIns="50800" rIns="50800" bIns="50800" rtlCol="0" anchor="ctr"/>
            <a:lstStyle/>
            <a:p>
              <a:pPr algn="l">
                <a:lnSpc>
                  <a:spcPts val="3079"/>
                </a:lnSpc>
              </a:pPr>
              <a:endParaRPr/>
            </a:p>
          </p:txBody>
        </p:sp>
      </p:grpSp>
      <p:grpSp>
        <p:nvGrpSpPr>
          <p:cNvPr id="44" name="Group 44"/>
          <p:cNvGrpSpPr/>
          <p:nvPr/>
        </p:nvGrpSpPr>
        <p:grpSpPr>
          <a:xfrm>
            <a:off x="1032376" y="5914155"/>
            <a:ext cx="8373219" cy="1247340"/>
            <a:chOff x="0" y="0"/>
            <a:chExt cx="2674812" cy="398461"/>
          </a:xfrm>
        </p:grpSpPr>
        <p:sp>
          <p:nvSpPr>
            <p:cNvPr id="45" name="Freeform 45"/>
            <p:cNvSpPr/>
            <p:nvPr/>
          </p:nvSpPr>
          <p:spPr>
            <a:xfrm>
              <a:off x="0" y="0"/>
              <a:ext cx="2674812" cy="398461"/>
            </a:xfrm>
            <a:custGeom>
              <a:avLst/>
              <a:gdLst/>
              <a:ahLst/>
              <a:cxnLst/>
              <a:rect l="l" t="t" r="r" b="b"/>
              <a:pathLst>
                <a:path w="2674812" h="398461">
                  <a:moveTo>
                    <a:pt x="27738" y="0"/>
                  </a:moveTo>
                  <a:lnTo>
                    <a:pt x="2647073" y="0"/>
                  </a:lnTo>
                  <a:cubicBezTo>
                    <a:pt x="2654430" y="0"/>
                    <a:pt x="2661485" y="2922"/>
                    <a:pt x="2666687" y="8124"/>
                  </a:cubicBezTo>
                  <a:cubicBezTo>
                    <a:pt x="2671889" y="13326"/>
                    <a:pt x="2674812" y="20382"/>
                    <a:pt x="2674812" y="27738"/>
                  </a:cubicBezTo>
                  <a:lnTo>
                    <a:pt x="2674812" y="370723"/>
                  </a:lnTo>
                  <a:cubicBezTo>
                    <a:pt x="2674812" y="378079"/>
                    <a:pt x="2671889" y="385135"/>
                    <a:pt x="2666687" y="390337"/>
                  </a:cubicBezTo>
                  <a:cubicBezTo>
                    <a:pt x="2661485" y="395539"/>
                    <a:pt x="2654430" y="398461"/>
                    <a:pt x="2647073" y="398461"/>
                  </a:cubicBezTo>
                  <a:lnTo>
                    <a:pt x="27738" y="398461"/>
                  </a:lnTo>
                  <a:cubicBezTo>
                    <a:pt x="20382" y="398461"/>
                    <a:pt x="13326" y="395539"/>
                    <a:pt x="8124" y="390337"/>
                  </a:cubicBezTo>
                  <a:cubicBezTo>
                    <a:pt x="2922" y="385135"/>
                    <a:pt x="0" y="378079"/>
                    <a:pt x="0" y="370723"/>
                  </a:cubicBezTo>
                  <a:lnTo>
                    <a:pt x="0" y="27738"/>
                  </a:lnTo>
                  <a:cubicBezTo>
                    <a:pt x="0" y="20382"/>
                    <a:pt x="2922" y="13326"/>
                    <a:pt x="8124" y="8124"/>
                  </a:cubicBezTo>
                  <a:cubicBezTo>
                    <a:pt x="13326" y="2922"/>
                    <a:pt x="20382" y="0"/>
                    <a:pt x="27738" y="0"/>
                  </a:cubicBezTo>
                  <a:close/>
                </a:path>
              </a:pathLst>
            </a:custGeom>
            <a:gradFill rotWithShape="1">
              <a:gsLst>
                <a:gs pos="0">
                  <a:srgbClr val="152530">
                    <a:alpha val="100000"/>
                  </a:srgbClr>
                </a:gs>
                <a:gs pos="100000">
                  <a:srgbClr val="152530">
                    <a:alpha val="36500"/>
                  </a:srgbClr>
                </a:gs>
              </a:gsLst>
              <a:lin ang="2700000"/>
            </a:gradFill>
          </p:spPr>
          <p:txBody>
            <a:bodyPr/>
            <a:lstStyle/>
            <a:p>
              <a:endParaRPr lang="en-US"/>
            </a:p>
          </p:txBody>
        </p:sp>
        <p:sp>
          <p:nvSpPr>
            <p:cNvPr id="46" name="TextBox 46"/>
            <p:cNvSpPr txBox="1"/>
            <p:nvPr/>
          </p:nvSpPr>
          <p:spPr>
            <a:xfrm>
              <a:off x="0" y="-38100"/>
              <a:ext cx="2674812" cy="436561"/>
            </a:xfrm>
            <a:prstGeom prst="rect">
              <a:avLst/>
            </a:prstGeom>
          </p:spPr>
          <p:txBody>
            <a:bodyPr lIns="50800" tIns="50800" rIns="50800" bIns="50800" rtlCol="0" anchor="ctr"/>
            <a:lstStyle/>
            <a:p>
              <a:pPr algn="l">
                <a:lnSpc>
                  <a:spcPts val="3079"/>
                </a:lnSpc>
              </a:pPr>
              <a:endParaRPr/>
            </a:p>
          </p:txBody>
        </p:sp>
      </p:grpSp>
      <p:grpSp>
        <p:nvGrpSpPr>
          <p:cNvPr id="47" name="Group 47"/>
          <p:cNvGrpSpPr/>
          <p:nvPr/>
        </p:nvGrpSpPr>
        <p:grpSpPr>
          <a:xfrm>
            <a:off x="1032376" y="7242253"/>
            <a:ext cx="8373219" cy="2349824"/>
            <a:chOff x="0" y="-38100"/>
            <a:chExt cx="2674812" cy="750648"/>
          </a:xfrm>
        </p:grpSpPr>
        <p:sp>
          <p:nvSpPr>
            <p:cNvPr id="48" name="Freeform 48"/>
            <p:cNvSpPr/>
            <p:nvPr/>
          </p:nvSpPr>
          <p:spPr>
            <a:xfrm>
              <a:off x="0" y="0"/>
              <a:ext cx="2674812" cy="712548"/>
            </a:xfrm>
            <a:custGeom>
              <a:avLst/>
              <a:gdLst/>
              <a:ahLst/>
              <a:cxnLst/>
              <a:rect l="l" t="t" r="r" b="b"/>
              <a:pathLst>
                <a:path w="2674812" h="560741">
                  <a:moveTo>
                    <a:pt x="27738" y="0"/>
                  </a:moveTo>
                  <a:lnTo>
                    <a:pt x="2647073" y="0"/>
                  </a:lnTo>
                  <a:cubicBezTo>
                    <a:pt x="2654430" y="0"/>
                    <a:pt x="2661485" y="2922"/>
                    <a:pt x="2666687" y="8124"/>
                  </a:cubicBezTo>
                  <a:cubicBezTo>
                    <a:pt x="2671889" y="13326"/>
                    <a:pt x="2674812" y="20382"/>
                    <a:pt x="2674812" y="27738"/>
                  </a:cubicBezTo>
                  <a:lnTo>
                    <a:pt x="2674812" y="533003"/>
                  </a:lnTo>
                  <a:cubicBezTo>
                    <a:pt x="2674812" y="540359"/>
                    <a:pt x="2671889" y="547415"/>
                    <a:pt x="2666687" y="552616"/>
                  </a:cubicBezTo>
                  <a:cubicBezTo>
                    <a:pt x="2661485" y="557818"/>
                    <a:pt x="2654430" y="560741"/>
                    <a:pt x="2647073" y="560741"/>
                  </a:cubicBezTo>
                  <a:lnTo>
                    <a:pt x="27738" y="560741"/>
                  </a:lnTo>
                  <a:cubicBezTo>
                    <a:pt x="20382" y="560741"/>
                    <a:pt x="13326" y="557818"/>
                    <a:pt x="8124" y="552616"/>
                  </a:cubicBezTo>
                  <a:cubicBezTo>
                    <a:pt x="2922" y="547415"/>
                    <a:pt x="0" y="540359"/>
                    <a:pt x="0" y="533003"/>
                  </a:cubicBezTo>
                  <a:lnTo>
                    <a:pt x="0" y="27738"/>
                  </a:lnTo>
                  <a:cubicBezTo>
                    <a:pt x="0" y="20382"/>
                    <a:pt x="2922" y="13326"/>
                    <a:pt x="8124" y="8124"/>
                  </a:cubicBezTo>
                  <a:cubicBezTo>
                    <a:pt x="13326" y="2922"/>
                    <a:pt x="20382" y="0"/>
                    <a:pt x="27738" y="0"/>
                  </a:cubicBezTo>
                  <a:close/>
                </a:path>
              </a:pathLst>
            </a:custGeom>
            <a:gradFill rotWithShape="1">
              <a:gsLst>
                <a:gs pos="0">
                  <a:srgbClr val="152530">
                    <a:alpha val="100000"/>
                  </a:srgbClr>
                </a:gs>
                <a:gs pos="100000">
                  <a:srgbClr val="152530">
                    <a:alpha val="36500"/>
                  </a:srgbClr>
                </a:gs>
              </a:gsLst>
              <a:lin ang="2700000"/>
            </a:gradFill>
          </p:spPr>
          <p:txBody>
            <a:bodyPr/>
            <a:lstStyle/>
            <a:p>
              <a:endParaRPr lang="en-US"/>
            </a:p>
          </p:txBody>
        </p:sp>
        <p:sp>
          <p:nvSpPr>
            <p:cNvPr id="49" name="TextBox 49"/>
            <p:cNvSpPr txBox="1"/>
            <p:nvPr/>
          </p:nvSpPr>
          <p:spPr>
            <a:xfrm>
              <a:off x="0" y="-38100"/>
              <a:ext cx="2674812" cy="598841"/>
            </a:xfrm>
            <a:prstGeom prst="rect">
              <a:avLst/>
            </a:prstGeom>
          </p:spPr>
          <p:txBody>
            <a:bodyPr lIns="50800" tIns="50800" rIns="50800" bIns="50800" rtlCol="0" anchor="ctr"/>
            <a:lstStyle/>
            <a:p>
              <a:pPr algn="l">
                <a:lnSpc>
                  <a:spcPts val="3079"/>
                </a:lnSpc>
              </a:pPr>
              <a:endParaRPr/>
            </a:p>
          </p:txBody>
        </p:sp>
      </p:grpSp>
      <p:sp>
        <p:nvSpPr>
          <p:cNvPr id="50" name="TextBox 50"/>
          <p:cNvSpPr txBox="1"/>
          <p:nvPr/>
        </p:nvSpPr>
        <p:spPr>
          <a:xfrm>
            <a:off x="10824660" y="3420276"/>
            <a:ext cx="3203473" cy="5727722"/>
          </a:xfrm>
          <a:prstGeom prst="rect">
            <a:avLst/>
          </a:prstGeom>
        </p:spPr>
        <p:txBody>
          <a:bodyPr lIns="0" tIns="0" rIns="0" bIns="0" rtlCol="0" anchor="t">
            <a:spAutoFit/>
          </a:bodyPr>
          <a:lstStyle/>
          <a:p>
            <a:pPr algn="l">
              <a:lnSpc>
                <a:spcPts val="3167"/>
              </a:lnSpc>
            </a:pPr>
            <a:r>
              <a:rPr lang="en-US" sz="2399" b="1">
                <a:solidFill>
                  <a:srgbClr val="545454"/>
                </a:solidFill>
                <a:latin typeface="Aptos" panose="020B0004020202020204" pitchFamily="34" charset="0"/>
                <a:ea typeface="Canva Sans Bold"/>
                <a:cs typeface="Canva Sans Bold"/>
                <a:sym typeface="Canva Sans Bold"/>
              </a:rPr>
              <a:t>ACTIVITY</a:t>
            </a:r>
          </a:p>
          <a:p>
            <a:pPr algn="l">
              <a:lnSpc>
                <a:spcPts val="3167"/>
              </a:lnSpc>
            </a:pPr>
            <a:endParaRPr lang="en-US" sz="2399" b="1">
              <a:solidFill>
                <a:srgbClr val="545454"/>
              </a:solidFill>
              <a:latin typeface="Aptos" panose="020B0004020202020204" pitchFamily="34" charset="0"/>
              <a:ea typeface="Canva Sans Bold"/>
              <a:cs typeface="Canva Sans Bold"/>
              <a:sym typeface="Canva Sans Bold"/>
            </a:endParaRPr>
          </a:p>
          <a:p>
            <a:pPr algn="l">
              <a:lnSpc>
                <a:spcPts val="3167"/>
              </a:lnSpc>
            </a:pPr>
            <a:r>
              <a:rPr lang="en-US" sz="2399">
                <a:solidFill>
                  <a:srgbClr val="545454"/>
                </a:solidFill>
                <a:latin typeface="Aptos" panose="020B0004020202020204" pitchFamily="34" charset="0"/>
                <a:ea typeface="Canva Sans"/>
                <a:cs typeface="Canva Sans"/>
                <a:sym typeface="Canva Sans"/>
              </a:rPr>
              <a:t>Jet Taking Off</a:t>
            </a:r>
          </a:p>
          <a:p>
            <a:pPr algn="l">
              <a:lnSpc>
                <a:spcPts val="3167"/>
              </a:lnSpc>
            </a:pPr>
            <a:endParaRPr lang="en-US" sz="2399">
              <a:solidFill>
                <a:srgbClr val="545454"/>
              </a:solidFill>
              <a:latin typeface="Aptos" panose="020B0004020202020204" pitchFamily="34" charset="0"/>
              <a:ea typeface="Canva Sans"/>
              <a:cs typeface="Canva Sans"/>
              <a:sym typeface="Canva Sans"/>
            </a:endParaRPr>
          </a:p>
          <a:p>
            <a:pPr algn="l">
              <a:lnSpc>
                <a:spcPts val="3167"/>
              </a:lnSpc>
            </a:pPr>
            <a:r>
              <a:rPr lang="en-US" sz="2399">
                <a:solidFill>
                  <a:srgbClr val="545454"/>
                </a:solidFill>
                <a:latin typeface="Aptos" panose="020B0004020202020204" pitchFamily="34" charset="0"/>
                <a:ea typeface="Canva Sans"/>
                <a:cs typeface="Canva Sans"/>
                <a:sym typeface="Canva Sans"/>
              </a:rPr>
              <a:t>Loud Radio</a:t>
            </a:r>
          </a:p>
          <a:p>
            <a:pPr algn="l">
              <a:lnSpc>
                <a:spcPts val="3167"/>
              </a:lnSpc>
            </a:pPr>
            <a:endParaRPr lang="en-US" sz="2399">
              <a:solidFill>
                <a:srgbClr val="545454"/>
              </a:solidFill>
              <a:latin typeface="Aptos" panose="020B0004020202020204" pitchFamily="34" charset="0"/>
              <a:ea typeface="Canva Sans"/>
              <a:cs typeface="Canva Sans"/>
              <a:sym typeface="Canva Sans"/>
            </a:endParaRPr>
          </a:p>
          <a:p>
            <a:pPr algn="l">
              <a:lnSpc>
                <a:spcPts val="3167"/>
              </a:lnSpc>
            </a:pPr>
            <a:r>
              <a:rPr lang="en-US" sz="2399">
                <a:solidFill>
                  <a:srgbClr val="545454"/>
                </a:solidFill>
                <a:latin typeface="Aptos" panose="020B0004020202020204" pitchFamily="34" charset="0"/>
                <a:ea typeface="Canva Sans"/>
                <a:cs typeface="Canva Sans"/>
                <a:sym typeface="Canva Sans"/>
              </a:rPr>
              <a:t>Normal Conversation</a:t>
            </a:r>
          </a:p>
          <a:p>
            <a:pPr algn="l">
              <a:lnSpc>
                <a:spcPts val="3167"/>
              </a:lnSpc>
            </a:pPr>
            <a:endParaRPr lang="en-US" sz="2399">
              <a:solidFill>
                <a:srgbClr val="545454"/>
              </a:solidFill>
              <a:latin typeface="Aptos" panose="020B0004020202020204" pitchFamily="34" charset="0"/>
              <a:ea typeface="Canva Sans"/>
              <a:cs typeface="Canva Sans"/>
              <a:sym typeface="Canva Sans"/>
            </a:endParaRPr>
          </a:p>
          <a:p>
            <a:pPr algn="l">
              <a:lnSpc>
                <a:spcPts val="3167"/>
              </a:lnSpc>
            </a:pPr>
            <a:r>
              <a:rPr lang="en-US" sz="2399" b="1">
                <a:solidFill>
                  <a:srgbClr val="545454"/>
                </a:solidFill>
                <a:latin typeface="Aptos" panose="020B0004020202020204" pitchFamily="34" charset="0"/>
                <a:ea typeface="Canva Sans Bold"/>
                <a:cs typeface="Canva Sans Bold"/>
                <a:sym typeface="Canva Sans Bold"/>
              </a:rPr>
              <a:t>Typical Data Center (from property line)</a:t>
            </a:r>
          </a:p>
          <a:p>
            <a:pPr algn="l">
              <a:lnSpc>
                <a:spcPts val="3167"/>
              </a:lnSpc>
            </a:pPr>
            <a:endParaRPr lang="en-US" sz="2399" b="1">
              <a:solidFill>
                <a:srgbClr val="545454"/>
              </a:solidFill>
              <a:latin typeface="Aptos" panose="020B0004020202020204" pitchFamily="34" charset="0"/>
              <a:ea typeface="Canva Sans Bold"/>
              <a:cs typeface="Canva Sans Bold"/>
              <a:sym typeface="Canva Sans Bold"/>
            </a:endParaRPr>
          </a:p>
          <a:p>
            <a:pPr algn="l">
              <a:lnSpc>
                <a:spcPts val="3167"/>
              </a:lnSpc>
            </a:pPr>
            <a:r>
              <a:rPr lang="en-US" sz="2399">
                <a:solidFill>
                  <a:srgbClr val="545454"/>
                </a:solidFill>
                <a:latin typeface="Aptos" panose="020B0004020202020204" pitchFamily="34" charset="0"/>
                <a:ea typeface="Canva Sans"/>
                <a:cs typeface="Canva Sans"/>
                <a:sym typeface="Canva Sans"/>
              </a:rPr>
              <a:t>Rain</a:t>
            </a:r>
          </a:p>
          <a:p>
            <a:pPr algn="l">
              <a:lnSpc>
                <a:spcPts val="3167"/>
              </a:lnSpc>
            </a:pPr>
            <a:endParaRPr lang="en-US" sz="2399">
              <a:solidFill>
                <a:srgbClr val="545454"/>
              </a:solidFill>
              <a:latin typeface="Aptos" panose="020B0004020202020204" pitchFamily="34" charset="0"/>
              <a:ea typeface="Canva Sans"/>
              <a:cs typeface="Canva Sans"/>
              <a:sym typeface="Canva Sans"/>
            </a:endParaRPr>
          </a:p>
          <a:p>
            <a:pPr algn="l">
              <a:lnSpc>
                <a:spcPts val="3167"/>
              </a:lnSpc>
            </a:pPr>
            <a:r>
              <a:rPr lang="en-US" sz="2399">
                <a:solidFill>
                  <a:srgbClr val="545454"/>
                </a:solidFill>
                <a:latin typeface="Aptos" panose="020B0004020202020204" pitchFamily="34" charset="0"/>
                <a:ea typeface="Canva Sans"/>
                <a:cs typeface="Canva Sans"/>
                <a:sym typeface="Canva Sans"/>
              </a:rPr>
              <a:t>Whisper</a:t>
            </a:r>
          </a:p>
        </p:txBody>
      </p:sp>
      <p:sp>
        <p:nvSpPr>
          <p:cNvPr id="51" name="TextBox 51"/>
          <p:cNvSpPr txBox="1"/>
          <p:nvPr/>
        </p:nvSpPr>
        <p:spPr>
          <a:xfrm>
            <a:off x="14805127" y="3420276"/>
            <a:ext cx="2416073" cy="6074035"/>
          </a:xfrm>
          <a:prstGeom prst="rect">
            <a:avLst/>
          </a:prstGeom>
        </p:spPr>
        <p:txBody>
          <a:bodyPr lIns="0" tIns="0" rIns="0" bIns="0" rtlCol="0" anchor="t">
            <a:spAutoFit/>
          </a:bodyPr>
          <a:lstStyle/>
          <a:p>
            <a:pPr algn="l">
              <a:lnSpc>
                <a:spcPts val="3167"/>
              </a:lnSpc>
            </a:pPr>
            <a:r>
              <a:rPr lang="en-US" sz="2399" b="1" dirty="0">
                <a:solidFill>
                  <a:srgbClr val="545454"/>
                </a:solidFill>
                <a:latin typeface="Aptos" panose="020B0004020202020204" pitchFamily="34" charset="0"/>
                <a:ea typeface="Canva Sans Bold"/>
                <a:cs typeface="Canva Sans Bold"/>
                <a:sym typeface="Canva Sans Bold"/>
              </a:rPr>
              <a:t>SOUND LEVEL</a:t>
            </a:r>
          </a:p>
          <a:p>
            <a:pPr algn="l">
              <a:lnSpc>
                <a:spcPts val="2903"/>
              </a:lnSpc>
            </a:pPr>
            <a:endParaRPr lang="en-US" sz="2399" b="1" dirty="0">
              <a:solidFill>
                <a:srgbClr val="545454"/>
              </a:solidFill>
              <a:latin typeface="Aptos" panose="020B0004020202020204" pitchFamily="34" charset="0"/>
              <a:ea typeface="Canva Sans Bold"/>
              <a:cs typeface="Canva Sans Bold"/>
              <a:sym typeface="Canva Sans Bold"/>
            </a:endParaRPr>
          </a:p>
          <a:p>
            <a:pPr algn="l">
              <a:lnSpc>
                <a:spcPts val="3167"/>
              </a:lnSpc>
            </a:pPr>
            <a:r>
              <a:rPr lang="en-US" sz="2399" b="1" dirty="0">
                <a:solidFill>
                  <a:srgbClr val="FFFFFF"/>
                </a:solidFill>
                <a:latin typeface="Aptos" panose="020B0004020202020204" pitchFamily="34" charset="0"/>
                <a:ea typeface="Canva Sans Bold"/>
                <a:cs typeface="Canva Sans Bold"/>
                <a:sym typeface="Canva Sans Bold"/>
              </a:rPr>
              <a:t>140 decibels</a:t>
            </a:r>
          </a:p>
          <a:p>
            <a:pPr algn="l">
              <a:lnSpc>
                <a:spcPts val="3167"/>
              </a:lnSpc>
            </a:pPr>
            <a:endParaRPr lang="en-US" sz="2399" b="1" dirty="0">
              <a:solidFill>
                <a:srgbClr val="FFFFFF"/>
              </a:solidFill>
              <a:latin typeface="Aptos" panose="020B0004020202020204" pitchFamily="34" charset="0"/>
              <a:ea typeface="Canva Sans Bold"/>
              <a:cs typeface="Canva Sans Bold"/>
              <a:sym typeface="Canva Sans Bold"/>
            </a:endParaRPr>
          </a:p>
          <a:p>
            <a:pPr algn="l">
              <a:lnSpc>
                <a:spcPts val="3167"/>
              </a:lnSpc>
            </a:pPr>
            <a:r>
              <a:rPr lang="en-US" sz="2399" b="1" dirty="0">
                <a:solidFill>
                  <a:srgbClr val="FFFFFF"/>
                </a:solidFill>
                <a:latin typeface="Aptos" panose="020B0004020202020204" pitchFamily="34" charset="0"/>
                <a:ea typeface="Canva Sans Bold"/>
                <a:cs typeface="Canva Sans Bold"/>
                <a:sym typeface="Canva Sans Bold"/>
              </a:rPr>
              <a:t>80 decibels</a:t>
            </a:r>
          </a:p>
          <a:p>
            <a:pPr algn="l">
              <a:lnSpc>
                <a:spcPts val="3167"/>
              </a:lnSpc>
            </a:pPr>
            <a:endParaRPr lang="en-US" sz="2399" b="1" dirty="0">
              <a:solidFill>
                <a:srgbClr val="FFFFFF"/>
              </a:solidFill>
              <a:latin typeface="Aptos" panose="020B0004020202020204" pitchFamily="34" charset="0"/>
              <a:ea typeface="Canva Sans Bold"/>
              <a:cs typeface="Canva Sans Bold"/>
              <a:sym typeface="Canva Sans Bold"/>
            </a:endParaRPr>
          </a:p>
          <a:p>
            <a:pPr algn="l">
              <a:lnSpc>
                <a:spcPts val="3167"/>
              </a:lnSpc>
            </a:pPr>
            <a:r>
              <a:rPr lang="en-US" sz="2399" b="1" dirty="0">
                <a:solidFill>
                  <a:srgbClr val="FFFFFF"/>
                </a:solidFill>
                <a:latin typeface="Aptos" panose="020B0004020202020204" pitchFamily="34" charset="0"/>
                <a:ea typeface="Canva Sans Bold"/>
                <a:cs typeface="Canva Sans Bold"/>
                <a:sym typeface="Canva Sans Bold"/>
              </a:rPr>
              <a:t>60 decibels</a:t>
            </a:r>
          </a:p>
          <a:p>
            <a:pPr algn="l">
              <a:lnSpc>
                <a:spcPts val="4488"/>
              </a:lnSpc>
            </a:pPr>
            <a:endParaRPr lang="en-US" sz="2399" b="1" dirty="0">
              <a:solidFill>
                <a:srgbClr val="FFFFFF"/>
              </a:solidFill>
              <a:latin typeface="Aptos" panose="020B0004020202020204" pitchFamily="34" charset="0"/>
              <a:ea typeface="Canva Sans Bold"/>
              <a:cs typeface="Canva Sans Bold"/>
              <a:sym typeface="Canva Sans Bold"/>
            </a:endParaRPr>
          </a:p>
          <a:p>
            <a:pPr algn="l">
              <a:lnSpc>
                <a:spcPts val="132"/>
              </a:lnSpc>
            </a:pPr>
            <a:endParaRPr lang="en-US" sz="2399" b="1" dirty="0">
              <a:solidFill>
                <a:srgbClr val="FFFFFF"/>
              </a:solidFill>
              <a:latin typeface="Aptos" panose="020B0004020202020204" pitchFamily="34" charset="0"/>
              <a:ea typeface="Canva Sans Bold"/>
              <a:cs typeface="Canva Sans Bold"/>
              <a:sym typeface="Canva Sans Bold"/>
            </a:endParaRPr>
          </a:p>
          <a:p>
            <a:pPr algn="l">
              <a:lnSpc>
                <a:spcPts val="3167"/>
              </a:lnSpc>
            </a:pPr>
            <a:r>
              <a:rPr lang="en-US" sz="2399" b="1" dirty="0">
                <a:solidFill>
                  <a:srgbClr val="545454"/>
                </a:solidFill>
                <a:latin typeface="Aptos" panose="020B0004020202020204" pitchFamily="34" charset="0"/>
                <a:ea typeface="Canva Sans Bold"/>
                <a:cs typeface="Canva Sans Bold"/>
                <a:sym typeface="Canva Sans Bold"/>
              </a:rPr>
              <a:t>55-60 decibels</a:t>
            </a:r>
          </a:p>
          <a:p>
            <a:pPr algn="l">
              <a:lnSpc>
                <a:spcPts val="4752"/>
              </a:lnSpc>
            </a:pPr>
            <a:endParaRPr lang="en-US" sz="2399" b="1" dirty="0">
              <a:solidFill>
                <a:srgbClr val="545454"/>
              </a:solidFill>
              <a:latin typeface="Aptos" panose="020B0004020202020204" pitchFamily="34" charset="0"/>
              <a:ea typeface="Canva Sans Bold"/>
              <a:cs typeface="Canva Sans Bold"/>
              <a:sym typeface="Canva Sans Bold"/>
            </a:endParaRPr>
          </a:p>
          <a:p>
            <a:pPr algn="l">
              <a:lnSpc>
                <a:spcPts val="3167"/>
              </a:lnSpc>
            </a:pPr>
            <a:r>
              <a:rPr lang="en-US" sz="2399" b="1" dirty="0">
                <a:solidFill>
                  <a:srgbClr val="545454"/>
                </a:solidFill>
                <a:latin typeface="Aptos" panose="020B0004020202020204" pitchFamily="34" charset="0"/>
                <a:ea typeface="Canva Sans Bold"/>
                <a:cs typeface="Canva Sans Bold"/>
                <a:sym typeface="Canva Sans Bold"/>
              </a:rPr>
              <a:t>40 decibels</a:t>
            </a:r>
          </a:p>
          <a:p>
            <a:pPr algn="l">
              <a:lnSpc>
                <a:spcPts val="3167"/>
              </a:lnSpc>
            </a:pPr>
            <a:endParaRPr lang="en-US" sz="2399" b="1" dirty="0">
              <a:solidFill>
                <a:srgbClr val="545454"/>
              </a:solidFill>
              <a:latin typeface="Aptos" panose="020B0004020202020204" pitchFamily="34" charset="0"/>
              <a:ea typeface="Canva Sans Bold"/>
              <a:cs typeface="Canva Sans Bold"/>
              <a:sym typeface="Canva Sans Bold"/>
            </a:endParaRPr>
          </a:p>
          <a:p>
            <a:pPr algn="l">
              <a:lnSpc>
                <a:spcPts val="3167"/>
              </a:lnSpc>
            </a:pPr>
            <a:r>
              <a:rPr lang="en-US" sz="2399" b="1" dirty="0">
                <a:solidFill>
                  <a:srgbClr val="545454"/>
                </a:solidFill>
                <a:latin typeface="Aptos" panose="020B0004020202020204" pitchFamily="34" charset="0"/>
                <a:ea typeface="Canva Sans Bold"/>
                <a:cs typeface="Canva Sans Bold"/>
                <a:sym typeface="Canva Sans Bold"/>
              </a:rPr>
              <a:t>20 decibels</a:t>
            </a:r>
          </a:p>
          <a:p>
            <a:pPr algn="l">
              <a:lnSpc>
                <a:spcPts val="3167"/>
              </a:lnSpc>
            </a:pPr>
            <a:endParaRPr lang="en-US" sz="2399" b="1" dirty="0">
              <a:solidFill>
                <a:srgbClr val="545454"/>
              </a:solidFill>
              <a:latin typeface="Aptos" panose="020B0004020202020204" pitchFamily="34" charset="0"/>
              <a:ea typeface="Canva Sans Bold"/>
              <a:cs typeface="Canva Sans Bold"/>
              <a:sym typeface="Canva Sans Bold"/>
            </a:endParaRPr>
          </a:p>
        </p:txBody>
      </p:sp>
      <p:sp>
        <p:nvSpPr>
          <p:cNvPr id="52" name="AutoShape 52"/>
          <p:cNvSpPr/>
          <p:nvPr/>
        </p:nvSpPr>
        <p:spPr>
          <a:xfrm>
            <a:off x="10646860" y="3971282"/>
            <a:ext cx="6612440" cy="0"/>
          </a:xfrm>
          <a:prstGeom prst="line">
            <a:avLst/>
          </a:prstGeom>
          <a:ln w="38100" cap="flat">
            <a:solidFill>
              <a:srgbClr val="B4B4B4"/>
            </a:solidFill>
            <a:prstDash val="solid"/>
            <a:headEnd type="none" w="sm" len="sm"/>
            <a:tailEnd type="none" w="sm" len="sm"/>
          </a:ln>
        </p:spPr>
        <p:txBody>
          <a:bodyPr/>
          <a:lstStyle/>
          <a:p>
            <a:endParaRPr lang="en-US"/>
          </a:p>
        </p:txBody>
      </p:sp>
      <p:sp>
        <p:nvSpPr>
          <p:cNvPr id="53" name="AutoShape 53"/>
          <p:cNvSpPr/>
          <p:nvPr/>
        </p:nvSpPr>
        <p:spPr>
          <a:xfrm>
            <a:off x="10646860" y="4793072"/>
            <a:ext cx="6612440" cy="0"/>
          </a:xfrm>
          <a:prstGeom prst="line">
            <a:avLst/>
          </a:prstGeom>
          <a:ln w="38100" cap="flat">
            <a:solidFill>
              <a:srgbClr val="B4B4B4"/>
            </a:solidFill>
            <a:prstDash val="solid"/>
            <a:headEnd type="none" w="sm" len="sm"/>
            <a:tailEnd type="none" w="sm" len="sm"/>
          </a:ln>
        </p:spPr>
        <p:txBody>
          <a:bodyPr/>
          <a:lstStyle/>
          <a:p>
            <a:endParaRPr lang="en-US"/>
          </a:p>
        </p:txBody>
      </p:sp>
      <p:sp>
        <p:nvSpPr>
          <p:cNvPr id="54" name="AutoShape 54"/>
          <p:cNvSpPr/>
          <p:nvPr/>
        </p:nvSpPr>
        <p:spPr>
          <a:xfrm>
            <a:off x="10646860" y="5623121"/>
            <a:ext cx="6612440" cy="0"/>
          </a:xfrm>
          <a:prstGeom prst="line">
            <a:avLst/>
          </a:prstGeom>
          <a:ln w="38100" cap="flat">
            <a:solidFill>
              <a:srgbClr val="B4B4B4"/>
            </a:solidFill>
            <a:prstDash val="solid"/>
            <a:headEnd type="none" w="sm" len="sm"/>
            <a:tailEnd type="none" w="sm" len="sm"/>
          </a:ln>
        </p:spPr>
        <p:txBody>
          <a:bodyPr/>
          <a:lstStyle/>
          <a:p>
            <a:endParaRPr lang="en-US"/>
          </a:p>
        </p:txBody>
      </p:sp>
      <p:sp>
        <p:nvSpPr>
          <p:cNvPr id="55" name="AutoShape 55"/>
          <p:cNvSpPr/>
          <p:nvPr/>
        </p:nvSpPr>
        <p:spPr>
          <a:xfrm>
            <a:off x="10646860" y="6421413"/>
            <a:ext cx="6612440" cy="0"/>
          </a:xfrm>
          <a:prstGeom prst="line">
            <a:avLst/>
          </a:prstGeom>
          <a:ln w="38100" cap="flat">
            <a:solidFill>
              <a:srgbClr val="B4B4B4"/>
            </a:solidFill>
            <a:prstDash val="solid"/>
            <a:headEnd type="none" w="sm" len="sm"/>
            <a:tailEnd type="none" w="sm" len="sm"/>
          </a:ln>
        </p:spPr>
        <p:txBody>
          <a:bodyPr/>
          <a:lstStyle/>
          <a:p>
            <a:endParaRPr lang="en-US"/>
          </a:p>
        </p:txBody>
      </p:sp>
      <p:sp>
        <p:nvSpPr>
          <p:cNvPr id="56" name="AutoShape 56"/>
          <p:cNvSpPr/>
          <p:nvPr/>
        </p:nvSpPr>
        <p:spPr>
          <a:xfrm>
            <a:off x="10646860" y="7649703"/>
            <a:ext cx="6612440" cy="0"/>
          </a:xfrm>
          <a:prstGeom prst="line">
            <a:avLst/>
          </a:prstGeom>
          <a:ln w="38100" cap="flat">
            <a:solidFill>
              <a:srgbClr val="B4B4B4"/>
            </a:solidFill>
            <a:prstDash val="solid"/>
            <a:headEnd type="none" w="sm" len="sm"/>
            <a:tailEnd type="none" w="sm" len="sm"/>
          </a:ln>
        </p:spPr>
        <p:txBody>
          <a:bodyPr/>
          <a:lstStyle/>
          <a:p>
            <a:endParaRPr lang="en-US"/>
          </a:p>
        </p:txBody>
      </p:sp>
      <p:sp>
        <p:nvSpPr>
          <p:cNvPr id="57" name="AutoShape 57"/>
          <p:cNvSpPr/>
          <p:nvPr/>
        </p:nvSpPr>
        <p:spPr>
          <a:xfrm>
            <a:off x="10646860" y="8449803"/>
            <a:ext cx="6612440" cy="0"/>
          </a:xfrm>
          <a:prstGeom prst="line">
            <a:avLst/>
          </a:prstGeom>
          <a:ln w="38100" cap="flat">
            <a:solidFill>
              <a:srgbClr val="B4B4B4"/>
            </a:solidFill>
            <a:prstDash val="solid"/>
            <a:headEnd type="none" w="sm" len="sm"/>
            <a:tailEnd type="none" w="sm" len="sm"/>
          </a:ln>
        </p:spPr>
        <p:txBody>
          <a:bodyPr/>
          <a:lstStyle/>
          <a:p>
            <a:endParaRPr lang="en-US"/>
          </a:p>
        </p:txBody>
      </p:sp>
      <p:sp>
        <p:nvSpPr>
          <p:cNvPr id="58" name="AutoShape 58"/>
          <p:cNvSpPr/>
          <p:nvPr/>
        </p:nvSpPr>
        <p:spPr>
          <a:xfrm flipV="1">
            <a:off x="14416630" y="3200004"/>
            <a:ext cx="0" cy="6010341"/>
          </a:xfrm>
          <a:prstGeom prst="line">
            <a:avLst/>
          </a:prstGeom>
          <a:ln w="38100" cap="flat">
            <a:solidFill>
              <a:srgbClr val="B4B4B4"/>
            </a:solidFill>
            <a:prstDash val="solid"/>
            <a:headEnd type="none" w="sm" len="sm"/>
            <a:tailEnd type="none" w="sm" len="sm"/>
          </a:ln>
        </p:spPr>
        <p:txBody>
          <a:bodyPr/>
          <a:lstStyle/>
          <a:p>
            <a:endParaRPr lang="en-US"/>
          </a:p>
        </p:txBody>
      </p:sp>
      <p:sp>
        <p:nvSpPr>
          <p:cNvPr id="59" name="TextBox 59"/>
          <p:cNvSpPr txBox="1"/>
          <p:nvPr/>
        </p:nvSpPr>
        <p:spPr>
          <a:xfrm>
            <a:off x="1028700" y="943805"/>
            <a:ext cx="10502202" cy="1513619"/>
          </a:xfrm>
          <a:prstGeom prst="rect">
            <a:avLst/>
          </a:prstGeom>
        </p:spPr>
        <p:txBody>
          <a:bodyPr wrap="square" lIns="0" tIns="0" rIns="0" bIns="0" rtlCol="0" anchor="t">
            <a:spAutoFit/>
          </a:bodyPr>
          <a:lstStyle/>
          <a:p>
            <a:pPr algn="l">
              <a:lnSpc>
                <a:spcPts val="5695"/>
              </a:lnSpc>
            </a:pPr>
            <a:r>
              <a:rPr lang="en-US" sz="6600" b="1" spc="-57" dirty="0">
                <a:solidFill>
                  <a:srgbClr val="FFFFFF"/>
                </a:solidFill>
                <a:latin typeface="Aptos" panose="020B0004020202020204" pitchFamily="34" charset="0"/>
                <a:ea typeface="Helvetica Now Display Bold"/>
                <a:cs typeface="Helvetica Now Display Bold"/>
                <a:sym typeface="Helvetica Now Display Bold"/>
              </a:rPr>
              <a:t>Respecting Landscapes: Sound Levels</a:t>
            </a:r>
          </a:p>
        </p:txBody>
      </p:sp>
      <p:sp>
        <p:nvSpPr>
          <p:cNvPr id="60" name="TextBox 60"/>
          <p:cNvSpPr txBox="1"/>
          <p:nvPr/>
        </p:nvSpPr>
        <p:spPr>
          <a:xfrm>
            <a:off x="1432849" y="3425925"/>
            <a:ext cx="7534173" cy="412164"/>
          </a:xfrm>
          <a:prstGeom prst="rect">
            <a:avLst/>
          </a:prstGeom>
        </p:spPr>
        <p:txBody>
          <a:bodyPr lIns="0" tIns="0" rIns="0" bIns="0" rtlCol="0" anchor="t">
            <a:spAutoFit/>
          </a:bodyPr>
          <a:lstStyle/>
          <a:p>
            <a:pPr algn="l">
              <a:lnSpc>
                <a:spcPts val="3359"/>
              </a:lnSpc>
              <a:spcBef>
                <a:spcPct val="0"/>
              </a:spcBef>
            </a:pPr>
            <a:r>
              <a:rPr lang="en-US" sz="2399" dirty="0">
                <a:solidFill>
                  <a:srgbClr val="FFFFFF"/>
                </a:solidFill>
                <a:latin typeface="Aptos" panose="020B0004020202020204" pitchFamily="34" charset="0"/>
                <a:ea typeface="Canva Sans"/>
                <a:cs typeface="Canva Sans"/>
                <a:sym typeface="Canva Sans"/>
              </a:rPr>
              <a:t>Local jurisdictions set noise ordinances.</a:t>
            </a:r>
          </a:p>
        </p:txBody>
      </p:sp>
      <p:sp>
        <p:nvSpPr>
          <p:cNvPr id="61" name="TextBox 61"/>
          <p:cNvSpPr txBox="1"/>
          <p:nvPr/>
        </p:nvSpPr>
        <p:spPr>
          <a:xfrm>
            <a:off x="1432849" y="4873290"/>
            <a:ext cx="7534173" cy="412164"/>
          </a:xfrm>
          <a:prstGeom prst="rect">
            <a:avLst/>
          </a:prstGeom>
        </p:spPr>
        <p:txBody>
          <a:bodyPr lIns="0" tIns="0" rIns="0" bIns="0" rtlCol="0" anchor="t">
            <a:spAutoFit/>
          </a:bodyPr>
          <a:lstStyle/>
          <a:p>
            <a:pPr algn="l">
              <a:lnSpc>
                <a:spcPts val="3359"/>
              </a:lnSpc>
              <a:spcBef>
                <a:spcPct val="0"/>
              </a:spcBef>
            </a:pPr>
            <a:r>
              <a:rPr lang="en-US" sz="2399">
                <a:solidFill>
                  <a:srgbClr val="FFFFFF"/>
                </a:solidFill>
                <a:latin typeface="Aptos" panose="020B0004020202020204" pitchFamily="34" charset="0"/>
                <a:ea typeface="Canva Sans"/>
                <a:cs typeface="Canva Sans"/>
                <a:sym typeface="Canva Sans"/>
              </a:rPr>
              <a:t>Data centers must comply with these ordinances.</a:t>
            </a:r>
          </a:p>
        </p:txBody>
      </p:sp>
      <p:sp>
        <p:nvSpPr>
          <p:cNvPr id="62" name="TextBox 62"/>
          <p:cNvSpPr txBox="1"/>
          <p:nvPr/>
        </p:nvSpPr>
        <p:spPr>
          <a:xfrm>
            <a:off x="1432849" y="6320656"/>
            <a:ext cx="7534173" cy="412164"/>
          </a:xfrm>
          <a:prstGeom prst="rect">
            <a:avLst/>
          </a:prstGeom>
        </p:spPr>
        <p:txBody>
          <a:bodyPr lIns="0" tIns="0" rIns="0" bIns="0" rtlCol="0" anchor="t">
            <a:spAutoFit/>
          </a:bodyPr>
          <a:lstStyle/>
          <a:p>
            <a:pPr algn="l">
              <a:lnSpc>
                <a:spcPts val="3359"/>
              </a:lnSpc>
              <a:spcBef>
                <a:spcPct val="0"/>
              </a:spcBef>
            </a:pPr>
            <a:r>
              <a:rPr lang="en-US" sz="2399">
                <a:solidFill>
                  <a:srgbClr val="FFFFFF"/>
                </a:solidFill>
                <a:latin typeface="Aptos" panose="020B0004020202020204" pitchFamily="34" charset="0"/>
                <a:ea typeface="Canva Sans"/>
                <a:cs typeface="Canva Sans"/>
                <a:sym typeface="Canva Sans"/>
              </a:rPr>
              <a:t>Many data centers operate </a:t>
            </a:r>
            <a:r>
              <a:rPr lang="en-US" sz="2399" u="sng">
                <a:solidFill>
                  <a:srgbClr val="FFFFFF"/>
                </a:solidFill>
                <a:latin typeface="Aptos" panose="020B0004020202020204" pitchFamily="34" charset="0"/>
                <a:ea typeface="Canva Sans"/>
                <a:cs typeface="Canva Sans"/>
                <a:sym typeface="Canva Sans"/>
              </a:rPr>
              <a:t>below</a:t>
            </a:r>
            <a:r>
              <a:rPr lang="en-US" sz="2399">
                <a:solidFill>
                  <a:srgbClr val="FFFFFF"/>
                </a:solidFill>
                <a:latin typeface="Aptos" panose="020B0004020202020204" pitchFamily="34" charset="0"/>
                <a:ea typeface="Canva Sans"/>
                <a:cs typeface="Canva Sans"/>
                <a:sym typeface="Canva Sans"/>
              </a:rPr>
              <a:t> ordinance.</a:t>
            </a:r>
          </a:p>
        </p:txBody>
      </p:sp>
      <p:sp>
        <p:nvSpPr>
          <p:cNvPr id="63" name="TextBox 63"/>
          <p:cNvSpPr txBox="1"/>
          <p:nvPr/>
        </p:nvSpPr>
        <p:spPr>
          <a:xfrm>
            <a:off x="1432849" y="7628221"/>
            <a:ext cx="7534173" cy="1714508"/>
          </a:xfrm>
          <a:prstGeom prst="rect">
            <a:avLst/>
          </a:prstGeom>
        </p:spPr>
        <p:txBody>
          <a:bodyPr lIns="0" tIns="0" rIns="0" bIns="0" rtlCol="0" anchor="t">
            <a:spAutoFit/>
          </a:bodyPr>
          <a:lstStyle/>
          <a:p>
            <a:pPr algn="l">
              <a:lnSpc>
                <a:spcPts val="3359"/>
              </a:lnSpc>
              <a:spcBef>
                <a:spcPct val="0"/>
              </a:spcBef>
            </a:pPr>
            <a:r>
              <a:rPr lang="en-US" sz="2399" dirty="0">
                <a:solidFill>
                  <a:srgbClr val="FFFFFF"/>
                </a:solidFill>
                <a:latin typeface="Aptos" panose="020B0004020202020204" pitchFamily="34" charset="0"/>
                <a:ea typeface="Canva Sans"/>
                <a:cs typeface="Canva Sans"/>
                <a:sym typeface="Canva Sans"/>
              </a:rPr>
              <a:t>Sound reduction techniques:</a:t>
            </a:r>
          </a:p>
          <a:p>
            <a:pPr marL="518158" lvl="1" indent="-259079" algn="l">
              <a:lnSpc>
                <a:spcPts val="3359"/>
              </a:lnSpc>
              <a:buFont typeface="Arial"/>
              <a:buChar char="•"/>
            </a:pPr>
            <a:r>
              <a:rPr lang="en-US" sz="2399" dirty="0">
                <a:solidFill>
                  <a:srgbClr val="FFFFFF"/>
                </a:solidFill>
                <a:latin typeface="Aptos" panose="020B0004020202020204" pitchFamily="34" charset="0"/>
                <a:ea typeface="Canva Sans"/>
                <a:cs typeface="Canva Sans"/>
                <a:sym typeface="Canva Sans"/>
              </a:rPr>
              <a:t>Tree plantings </a:t>
            </a:r>
          </a:p>
          <a:p>
            <a:pPr marL="518158" lvl="1" indent="-259079" algn="l">
              <a:lnSpc>
                <a:spcPts val="3359"/>
              </a:lnSpc>
              <a:buFont typeface="Arial"/>
              <a:buChar char="•"/>
            </a:pPr>
            <a:r>
              <a:rPr lang="en-US" sz="2399" dirty="0">
                <a:solidFill>
                  <a:srgbClr val="FFFFFF"/>
                </a:solidFill>
                <a:latin typeface="Aptos" panose="020B0004020202020204" pitchFamily="34" charset="0"/>
                <a:ea typeface="Canva Sans"/>
                <a:cs typeface="Canva Sans"/>
                <a:sym typeface="Canva Sans"/>
              </a:rPr>
              <a:t>N</a:t>
            </a:r>
            <a:r>
              <a:rPr lang="en-US" sz="2399" u="none" dirty="0">
                <a:solidFill>
                  <a:srgbClr val="FFFFFF"/>
                </a:solidFill>
                <a:latin typeface="Aptos" panose="020B0004020202020204" pitchFamily="34" charset="0"/>
                <a:ea typeface="Canva Sans"/>
                <a:cs typeface="Canva Sans"/>
                <a:sym typeface="Canva Sans"/>
              </a:rPr>
              <a:t>o</a:t>
            </a:r>
            <a:r>
              <a:rPr lang="en-US" sz="2399" dirty="0">
                <a:solidFill>
                  <a:srgbClr val="FFFFFF"/>
                </a:solidFill>
                <a:latin typeface="Aptos" panose="020B0004020202020204" pitchFamily="34" charset="0"/>
                <a:ea typeface="Canva Sans"/>
                <a:cs typeface="Canva Sans"/>
                <a:sym typeface="Canva Sans"/>
              </a:rPr>
              <a:t>ise shrouds </a:t>
            </a:r>
          </a:p>
          <a:p>
            <a:pPr marL="518158" lvl="1" indent="-259079" algn="l">
              <a:lnSpc>
                <a:spcPts val="3359"/>
              </a:lnSpc>
              <a:buFont typeface="Arial"/>
              <a:buChar char="•"/>
            </a:pPr>
            <a:r>
              <a:rPr lang="en-US" sz="2399" dirty="0">
                <a:solidFill>
                  <a:srgbClr val="FFFFFF"/>
                </a:solidFill>
                <a:latin typeface="Aptos" panose="020B0004020202020204" pitchFamily="34" charset="0"/>
                <a:ea typeface="Canva Sans"/>
                <a:cs typeface="Canva Sans"/>
                <a:sym typeface="Canva Sans"/>
              </a:rPr>
              <a:t>Property line setbacks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rot="-2056240">
            <a:off x="10139727" y="4448700"/>
            <a:ext cx="12202572" cy="5445398"/>
          </a:xfrm>
          <a:custGeom>
            <a:avLst/>
            <a:gdLst/>
            <a:ahLst/>
            <a:cxnLst/>
            <a:rect l="l" t="t" r="r" b="b"/>
            <a:pathLst>
              <a:path w="12202572" h="5445398">
                <a:moveTo>
                  <a:pt x="0" y="0"/>
                </a:moveTo>
                <a:lnTo>
                  <a:pt x="12202572" y="0"/>
                </a:lnTo>
                <a:lnTo>
                  <a:pt x="12202572" y="5445398"/>
                </a:lnTo>
                <a:lnTo>
                  <a:pt x="0" y="5445398"/>
                </a:lnTo>
                <a:lnTo>
                  <a:pt x="0" y="0"/>
                </a:lnTo>
                <a:close/>
              </a:path>
            </a:pathLst>
          </a:custGeom>
          <a:blipFill>
            <a:blip>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8178298" y="-10227856"/>
            <a:ext cx="17049681" cy="1704968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30000"/>
                  </a:srgbClr>
                </a:gs>
                <a:gs pos="50000">
                  <a:srgbClr val="051018">
                    <a:alpha val="9300"/>
                  </a:srgbClr>
                </a:gs>
                <a:gs pos="100000">
                  <a:srgbClr val="051018">
                    <a:alpha val="30000"/>
                  </a:srgbClr>
                </a:gs>
              </a:gsLst>
              <a:path path="circle">
                <a:fillToRect l="50000" t="50000" r="50000" b="50000"/>
              </a:path>
            </a:gradFill>
            <a:ln cap="sq">
              <a:noFill/>
              <a:prstDash val="solid"/>
              <a:miter/>
            </a:ln>
          </p:spPr>
          <p:txBody>
            <a:bodyPr/>
            <a:lstStyle/>
            <a:p>
              <a:endParaRPr lang="en-US"/>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85750" y="0"/>
            <a:ext cx="7631064" cy="10287000"/>
            <a:chOff x="0" y="0"/>
            <a:chExt cx="2009827" cy="2709333"/>
          </a:xfrm>
        </p:grpSpPr>
        <p:sp>
          <p:nvSpPr>
            <p:cNvPr id="8" name="Freeform 8"/>
            <p:cNvSpPr/>
            <p:nvPr/>
          </p:nvSpPr>
          <p:spPr>
            <a:xfrm>
              <a:off x="0" y="0"/>
              <a:ext cx="2009828" cy="2709333"/>
            </a:xfrm>
            <a:custGeom>
              <a:avLst/>
              <a:gdLst/>
              <a:ahLst/>
              <a:cxnLst/>
              <a:rect l="l" t="t" r="r" b="b"/>
              <a:pathLst>
                <a:path w="2009828" h="2709333">
                  <a:moveTo>
                    <a:pt x="0" y="0"/>
                  </a:moveTo>
                  <a:lnTo>
                    <a:pt x="2009828" y="0"/>
                  </a:lnTo>
                  <a:lnTo>
                    <a:pt x="2009828" y="2709333"/>
                  </a:lnTo>
                  <a:lnTo>
                    <a:pt x="0" y="2709333"/>
                  </a:lnTo>
                  <a:close/>
                </a:path>
              </a:pathLst>
            </a:custGeom>
            <a:solidFill>
              <a:srgbClr val="1F2942"/>
            </a:solidFill>
          </p:spPr>
          <p:txBody>
            <a:bodyPr/>
            <a:lstStyle/>
            <a:p>
              <a:endParaRPr lang="en-US"/>
            </a:p>
          </p:txBody>
        </p:sp>
        <p:sp>
          <p:nvSpPr>
            <p:cNvPr id="9" name="TextBox 9"/>
            <p:cNvSpPr txBox="1"/>
            <p:nvPr/>
          </p:nvSpPr>
          <p:spPr>
            <a:xfrm>
              <a:off x="0" y="-38100"/>
              <a:ext cx="2009827" cy="2747433"/>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rot="7839881">
            <a:off x="-1281458" y="7200900"/>
            <a:ext cx="4109657" cy="4114800"/>
          </a:xfrm>
          <a:custGeom>
            <a:avLst/>
            <a:gdLst/>
            <a:ahLst/>
            <a:cxnLst/>
            <a:rect l="l" t="t" r="r" b="b"/>
            <a:pathLst>
              <a:path w="4109657" h="4114800">
                <a:moveTo>
                  <a:pt x="0" y="0"/>
                </a:moveTo>
                <a:lnTo>
                  <a:pt x="4109657" y="0"/>
                </a:lnTo>
                <a:lnTo>
                  <a:pt x="4109657"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1" name="Group 11"/>
          <p:cNvGrpSpPr/>
          <p:nvPr/>
        </p:nvGrpSpPr>
        <p:grpSpPr>
          <a:xfrm>
            <a:off x="-285750" y="710194"/>
            <a:ext cx="3815532" cy="8866612"/>
            <a:chOff x="0" y="0"/>
            <a:chExt cx="1004914" cy="2335239"/>
          </a:xfrm>
        </p:grpSpPr>
        <p:sp>
          <p:nvSpPr>
            <p:cNvPr id="12" name="Freeform 12"/>
            <p:cNvSpPr/>
            <p:nvPr/>
          </p:nvSpPr>
          <p:spPr>
            <a:xfrm>
              <a:off x="0" y="0"/>
              <a:ext cx="1004914" cy="2335239"/>
            </a:xfrm>
            <a:custGeom>
              <a:avLst/>
              <a:gdLst/>
              <a:ahLst/>
              <a:cxnLst/>
              <a:rect l="l" t="t" r="r" b="b"/>
              <a:pathLst>
                <a:path w="1004914" h="2335239">
                  <a:moveTo>
                    <a:pt x="60872" y="0"/>
                  </a:moveTo>
                  <a:lnTo>
                    <a:pt x="944042" y="0"/>
                  </a:lnTo>
                  <a:cubicBezTo>
                    <a:pt x="960186" y="0"/>
                    <a:pt x="975669" y="6413"/>
                    <a:pt x="987085" y="17829"/>
                  </a:cubicBezTo>
                  <a:cubicBezTo>
                    <a:pt x="998500" y="29245"/>
                    <a:pt x="1004914" y="44727"/>
                    <a:pt x="1004914" y="60872"/>
                  </a:cubicBezTo>
                  <a:lnTo>
                    <a:pt x="1004914" y="2274368"/>
                  </a:lnTo>
                  <a:cubicBezTo>
                    <a:pt x="1004914" y="2307986"/>
                    <a:pt x="977661" y="2335239"/>
                    <a:pt x="944042" y="2335239"/>
                  </a:cubicBezTo>
                  <a:lnTo>
                    <a:pt x="60872" y="2335239"/>
                  </a:lnTo>
                  <a:cubicBezTo>
                    <a:pt x="27253" y="2335239"/>
                    <a:pt x="0" y="2307986"/>
                    <a:pt x="0" y="2274368"/>
                  </a:cubicBezTo>
                  <a:lnTo>
                    <a:pt x="0" y="60872"/>
                  </a:lnTo>
                  <a:cubicBezTo>
                    <a:pt x="0" y="27253"/>
                    <a:pt x="27253" y="0"/>
                    <a:pt x="60872" y="0"/>
                  </a:cubicBezTo>
                  <a:close/>
                </a:path>
              </a:pathLst>
            </a:custGeom>
            <a:solidFill>
              <a:srgbClr val="3AC6F3"/>
            </a:solidFill>
          </p:spPr>
          <p:txBody>
            <a:bodyPr/>
            <a:lstStyle/>
            <a:p>
              <a:endParaRPr lang="en-US"/>
            </a:p>
          </p:txBody>
        </p:sp>
        <p:sp>
          <p:nvSpPr>
            <p:cNvPr id="13" name="TextBox 13"/>
            <p:cNvSpPr txBox="1"/>
            <p:nvPr/>
          </p:nvSpPr>
          <p:spPr>
            <a:xfrm>
              <a:off x="0" y="-38100"/>
              <a:ext cx="1004914" cy="2373339"/>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637804" y="1458021"/>
            <a:ext cx="7235694" cy="7370957"/>
            <a:chOff x="0" y="0"/>
            <a:chExt cx="1905697" cy="1941322"/>
          </a:xfrm>
        </p:grpSpPr>
        <p:sp>
          <p:nvSpPr>
            <p:cNvPr id="15" name="Freeform 15"/>
            <p:cNvSpPr/>
            <p:nvPr/>
          </p:nvSpPr>
          <p:spPr>
            <a:xfrm>
              <a:off x="0" y="0"/>
              <a:ext cx="1905697" cy="1941322"/>
            </a:xfrm>
            <a:custGeom>
              <a:avLst/>
              <a:gdLst/>
              <a:ahLst/>
              <a:cxnLst/>
              <a:rect l="l" t="t" r="r" b="b"/>
              <a:pathLst>
                <a:path w="1905697" h="1941322">
                  <a:moveTo>
                    <a:pt x="54568" y="0"/>
                  </a:moveTo>
                  <a:lnTo>
                    <a:pt x="1851129" y="0"/>
                  </a:lnTo>
                  <a:cubicBezTo>
                    <a:pt x="1881266" y="0"/>
                    <a:pt x="1905697" y="24431"/>
                    <a:pt x="1905697" y="54568"/>
                  </a:cubicBezTo>
                  <a:lnTo>
                    <a:pt x="1905697" y="1886754"/>
                  </a:lnTo>
                  <a:cubicBezTo>
                    <a:pt x="1905697" y="1916891"/>
                    <a:pt x="1881266" y="1941322"/>
                    <a:pt x="1851129" y="1941322"/>
                  </a:cubicBezTo>
                  <a:lnTo>
                    <a:pt x="54568" y="1941322"/>
                  </a:lnTo>
                  <a:cubicBezTo>
                    <a:pt x="24431" y="1941322"/>
                    <a:pt x="0" y="1916891"/>
                    <a:pt x="0" y="1886754"/>
                  </a:cubicBezTo>
                  <a:lnTo>
                    <a:pt x="0" y="54568"/>
                  </a:lnTo>
                  <a:cubicBezTo>
                    <a:pt x="0" y="24431"/>
                    <a:pt x="24431" y="0"/>
                    <a:pt x="54568" y="0"/>
                  </a:cubicBezTo>
                  <a:close/>
                </a:path>
              </a:pathLst>
            </a:custGeom>
            <a:solidFill>
              <a:srgbClr val="FFFFFF"/>
            </a:solidFill>
          </p:spPr>
          <p:txBody>
            <a:bodyPr/>
            <a:lstStyle/>
            <a:p>
              <a:endParaRPr lang="en-US"/>
            </a:p>
          </p:txBody>
        </p:sp>
        <p:sp>
          <p:nvSpPr>
            <p:cNvPr id="16" name="TextBox 16"/>
            <p:cNvSpPr txBox="1"/>
            <p:nvPr/>
          </p:nvSpPr>
          <p:spPr>
            <a:xfrm>
              <a:off x="0" y="-38100"/>
              <a:ext cx="1905697" cy="1979422"/>
            </a:xfrm>
            <a:prstGeom prst="rect">
              <a:avLst/>
            </a:prstGeom>
          </p:spPr>
          <p:txBody>
            <a:bodyPr lIns="50800" tIns="50800" rIns="50800" bIns="50800" rtlCol="0" anchor="ctr"/>
            <a:lstStyle/>
            <a:p>
              <a:pPr algn="ctr">
                <a:lnSpc>
                  <a:spcPts val="3079"/>
                </a:lnSpc>
              </a:pPr>
              <a:endParaRPr/>
            </a:p>
          </p:txBody>
        </p:sp>
      </p:grpSp>
      <p:sp>
        <p:nvSpPr>
          <p:cNvPr id="17" name="TextBox 17"/>
          <p:cNvSpPr txBox="1"/>
          <p:nvPr/>
        </p:nvSpPr>
        <p:spPr>
          <a:xfrm>
            <a:off x="8636000" y="1576630"/>
            <a:ext cx="8623300" cy="1506503"/>
          </a:xfrm>
          <a:prstGeom prst="rect">
            <a:avLst/>
          </a:prstGeom>
        </p:spPr>
        <p:txBody>
          <a:bodyPr lIns="0" tIns="0" rIns="0" bIns="0" rtlCol="0" anchor="t">
            <a:spAutoFit/>
          </a:bodyPr>
          <a:lstStyle/>
          <a:p>
            <a:pPr algn="l">
              <a:lnSpc>
                <a:spcPts val="5695"/>
              </a:lnSpc>
            </a:pPr>
            <a:r>
              <a:rPr lang="en-US" sz="6600" b="1" spc="-57" dirty="0">
                <a:solidFill>
                  <a:srgbClr val="FFFFFF"/>
                </a:solidFill>
                <a:latin typeface="Aptos" panose="020B0004020202020204" pitchFamily="34" charset="0"/>
                <a:ea typeface="Helvetica Now Display Bold"/>
                <a:cs typeface="Helvetica Now Display Bold"/>
                <a:sym typeface="Helvetica Now Display Bold"/>
              </a:rPr>
              <a:t>Energy: Data Centers Pay for Grid Upgrades</a:t>
            </a:r>
          </a:p>
        </p:txBody>
      </p:sp>
      <p:sp>
        <p:nvSpPr>
          <p:cNvPr id="18" name="TextBox 18"/>
          <p:cNvSpPr txBox="1"/>
          <p:nvPr/>
        </p:nvSpPr>
        <p:spPr>
          <a:xfrm>
            <a:off x="948041" y="2422426"/>
            <a:ext cx="6715341" cy="705450"/>
          </a:xfrm>
          <a:prstGeom prst="rect">
            <a:avLst/>
          </a:prstGeom>
        </p:spPr>
        <p:txBody>
          <a:bodyPr wrap="square" lIns="0" tIns="0" rIns="0" bIns="0" rtlCol="0" anchor="t">
            <a:spAutoFit/>
          </a:bodyPr>
          <a:lstStyle/>
          <a:p>
            <a:pPr algn="l">
              <a:lnSpc>
                <a:spcPts val="5162"/>
              </a:lnSpc>
            </a:pPr>
            <a:r>
              <a:rPr lang="en-US" sz="5800" b="1" spc="-52" dirty="0">
                <a:solidFill>
                  <a:srgbClr val="3AC6F3"/>
                </a:solidFill>
                <a:latin typeface="Aptos" panose="020B0004020202020204" pitchFamily="34" charset="0"/>
                <a:ea typeface="Helvetica Now Display Bold"/>
                <a:cs typeface="Helvetica Now Display Bold"/>
                <a:sym typeface="Helvetica Now Display Bold"/>
              </a:rPr>
              <a:t>New Maryland Law</a:t>
            </a:r>
          </a:p>
        </p:txBody>
      </p:sp>
      <p:sp>
        <p:nvSpPr>
          <p:cNvPr id="19" name="TextBox 19"/>
          <p:cNvSpPr txBox="1"/>
          <p:nvPr/>
        </p:nvSpPr>
        <p:spPr>
          <a:xfrm>
            <a:off x="927737" y="3640645"/>
            <a:ext cx="6451357" cy="5169685"/>
          </a:xfrm>
          <a:prstGeom prst="rect">
            <a:avLst/>
          </a:prstGeom>
        </p:spPr>
        <p:txBody>
          <a:bodyPr wrap="square" lIns="0" tIns="0" rIns="0" bIns="0" rtlCol="0" anchor="t">
            <a:spAutoFit/>
          </a:bodyPr>
          <a:lstStyle/>
          <a:p>
            <a:pPr algn="ctr">
              <a:lnSpc>
                <a:spcPts val="3924"/>
              </a:lnSpc>
            </a:pPr>
            <a:r>
              <a:rPr lang="en-US" sz="3300" b="1" spc="-32" dirty="0">
                <a:solidFill>
                  <a:srgbClr val="545454"/>
                </a:solidFill>
                <a:latin typeface="Aptos" panose="020B0004020202020204" pitchFamily="34" charset="0"/>
                <a:ea typeface="Helvetica Now Display Bold"/>
                <a:cs typeface="Helvetica Now Display Bold"/>
                <a:sym typeface="Helvetica Now Display Bold"/>
              </a:rPr>
              <a:t>“It is the intent of the General Assembly that residential retail electric customers in the state should not bear the financial risks associated with large load customers interconnecting to the electric system serving the state.”</a:t>
            </a:r>
            <a:r>
              <a:rPr lang="en-US" sz="3300" b="1" spc="-32" baseline="30000" dirty="0">
                <a:solidFill>
                  <a:srgbClr val="545454"/>
                </a:solidFill>
                <a:latin typeface="Aptos" panose="020B0004020202020204" pitchFamily="34" charset="0"/>
                <a:ea typeface="Helvetica Now Display Bold"/>
                <a:cs typeface="Helvetica Now Display Bold"/>
                <a:sym typeface="Helvetica Now Display Bold"/>
              </a:rPr>
              <a:t>4</a:t>
            </a:r>
          </a:p>
          <a:p>
            <a:pPr algn="ctr">
              <a:lnSpc>
                <a:spcPts val="3924"/>
              </a:lnSpc>
            </a:pPr>
            <a:endParaRPr lang="en-US" sz="3600" b="1" spc="-32" baseline="30000" dirty="0">
              <a:solidFill>
                <a:srgbClr val="545454"/>
              </a:solidFill>
              <a:latin typeface="Aptos" panose="020B0004020202020204" pitchFamily="34" charset="0"/>
              <a:ea typeface="Helvetica Now Display Bold"/>
              <a:cs typeface="Helvetica Now Display Bold"/>
              <a:sym typeface="Helvetica Now Display Bold"/>
            </a:endParaRPr>
          </a:p>
          <a:p>
            <a:pPr algn="ctr">
              <a:lnSpc>
                <a:spcPts val="2616"/>
              </a:lnSpc>
            </a:pPr>
            <a:r>
              <a:rPr lang="en-US" sz="2400" b="1" i="1" spc="-21" dirty="0">
                <a:solidFill>
                  <a:srgbClr val="545454"/>
                </a:solidFill>
                <a:latin typeface="Aptos" panose="020B0004020202020204" pitchFamily="34" charset="0"/>
                <a:ea typeface="Helvetica Now Display Bold"/>
                <a:cs typeface="Helvetica Now Display Bold"/>
                <a:sym typeface="Helvetica Now Display Bold"/>
              </a:rPr>
              <a:t>– Utility Relief Act of 2026</a:t>
            </a:r>
          </a:p>
          <a:p>
            <a:pPr algn="ctr">
              <a:lnSpc>
                <a:spcPts val="2616"/>
              </a:lnSpc>
            </a:pPr>
            <a:endParaRPr lang="en-US" sz="2400" b="1" spc="-21" dirty="0">
              <a:solidFill>
                <a:srgbClr val="545454"/>
              </a:solidFill>
              <a:latin typeface="Aptos" panose="020B0004020202020204" pitchFamily="34" charset="0"/>
              <a:ea typeface="Helvetica Now Display Bold"/>
              <a:cs typeface="Helvetica Now Display Bold"/>
              <a:sym typeface="Helvetica Now Display Bold"/>
            </a:endParaRPr>
          </a:p>
        </p:txBody>
      </p:sp>
      <p:grpSp>
        <p:nvGrpSpPr>
          <p:cNvPr id="20" name="Group 20"/>
          <p:cNvGrpSpPr/>
          <p:nvPr/>
        </p:nvGrpSpPr>
        <p:grpSpPr>
          <a:xfrm>
            <a:off x="8636000" y="3528426"/>
            <a:ext cx="8373219" cy="1247340"/>
            <a:chOff x="0" y="0"/>
            <a:chExt cx="2674812" cy="398461"/>
          </a:xfrm>
        </p:grpSpPr>
        <p:sp>
          <p:nvSpPr>
            <p:cNvPr id="21" name="Freeform 21"/>
            <p:cNvSpPr/>
            <p:nvPr/>
          </p:nvSpPr>
          <p:spPr>
            <a:xfrm>
              <a:off x="0" y="0"/>
              <a:ext cx="2674812" cy="398461"/>
            </a:xfrm>
            <a:custGeom>
              <a:avLst/>
              <a:gdLst/>
              <a:ahLst/>
              <a:cxnLst/>
              <a:rect l="l" t="t" r="r" b="b"/>
              <a:pathLst>
                <a:path w="2674812" h="398461">
                  <a:moveTo>
                    <a:pt x="27738" y="0"/>
                  </a:moveTo>
                  <a:lnTo>
                    <a:pt x="2647073" y="0"/>
                  </a:lnTo>
                  <a:cubicBezTo>
                    <a:pt x="2654430" y="0"/>
                    <a:pt x="2661485" y="2922"/>
                    <a:pt x="2666687" y="8124"/>
                  </a:cubicBezTo>
                  <a:cubicBezTo>
                    <a:pt x="2671889" y="13326"/>
                    <a:pt x="2674812" y="20382"/>
                    <a:pt x="2674812" y="27738"/>
                  </a:cubicBezTo>
                  <a:lnTo>
                    <a:pt x="2674812" y="370723"/>
                  </a:lnTo>
                  <a:cubicBezTo>
                    <a:pt x="2674812" y="378079"/>
                    <a:pt x="2671889" y="385135"/>
                    <a:pt x="2666687" y="390337"/>
                  </a:cubicBezTo>
                  <a:cubicBezTo>
                    <a:pt x="2661485" y="395539"/>
                    <a:pt x="2654430" y="398461"/>
                    <a:pt x="2647073" y="398461"/>
                  </a:cubicBezTo>
                  <a:lnTo>
                    <a:pt x="27738" y="398461"/>
                  </a:lnTo>
                  <a:cubicBezTo>
                    <a:pt x="20382" y="398461"/>
                    <a:pt x="13326" y="395539"/>
                    <a:pt x="8124" y="390337"/>
                  </a:cubicBezTo>
                  <a:cubicBezTo>
                    <a:pt x="2922" y="385135"/>
                    <a:pt x="0" y="378079"/>
                    <a:pt x="0" y="370723"/>
                  </a:cubicBezTo>
                  <a:lnTo>
                    <a:pt x="0" y="27738"/>
                  </a:lnTo>
                  <a:cubicBezTo>
                    <a:pt x="0" y="20382"/>
                    <a:pt x="2922" y="13326"/>
                    <a:pt x="8124" y="8124"/>
                  </a:cubicBezTo>
                  <a:cubicBezTo>
                    <a:pt x="13326" y="2922"/>
                    <a:pt x="20382" y="0"/>
                    <a:pt x="27738" y="0"/>
                  </a:cubicBezTo>
                  <a:close/>
                </a:path>
              </a:pathLst>
            </a:custGeom>
            <a:gradFill rotWithShape="1">
              <a:gsLst>
                <a:gs pos="0">
                  <a:srgbClr val="152530">
                    <a:alpha val="100000"/>
                  </a:srgbClr>
                </a:gs>
                <a:gs pos="100000">
                  <a:srgbClr val="152530">
                    <a:alpha val="36500"/>
                  </a:srgbClr>
                </a:gs>
              </a:gsLst>
              <a:lin ang="2700000"/>
            </a:gradFill>
          </p:spPr>
          <p:txBody>
            <a:bodyPr/>
            <a:lstStyle/>
            <a:p>
              <a:endParaRPr lang="en-US"/>
            </a:p>
          </p:txBody>
        </p:sp>
        <p:sp>
          <p:nvSpPr>
            <p:cNvPr id="22" name="TextBox 22"/>
            <p:cNvSpPr txBox="1"/>
            <p:nvPr/>
          </p:nvSpPr>
          <p:spPr>
            <a:xfrm>
              <a:off x="0" y="-38100"/>
              <a:ext cx="2674812" cy="436561"/>
            </a:xfrm>
            <a:prstGeom prst="rect">
              <a:avLst/>
            </a:prstGeom>
          </p:spPr>
          <p:txBody>
            <a:bodyPr lIns="50800" tIns="50800" rIns="50800" bIns="50800" rtlCol="0" anchor="ctr"/>
            <a:lstStyle/>
            <a:p>
              <a:pPr algn="l">
                <a:lnSpc>
                  <a:spcPts val="3079"/>
                </a:lnSpc>
              </a:pPr>
              <a:endParaRPr/>
            </a:p>
          </p:txBody>
        </p:sp>
      </p:grpSp>
      <p:grpSp>
        <p:nvGrpSpPr>
          <p:cNvPr id="26" name="Group 26"/>
          <p:cNvGrpSpPr/>
          <p:nvPr/>
        </p:nvGrpSpPr>
        <p:grpSpPr>
          <a:xfrm>
            <a:off x="8636000" y="4966266"/>
            <a:ext cx="8373219" cy="1679140"/>
            <a:chOff x="0" y="0"/>
            <a:chExt cx="2674812" cy="536399"/>
          </a:xfrm>
        </p:grpSpPr>
        <p:sp>
          <p:nvSpPr>
            <p:cNvPr id="27" name="Freeform 27"/>
            <p:cNvSpPr/>
            <p:nvPr/>
          </p:nvSpPr>
          <p:spPr>
            <a:xfrm>
              <a:off x="0" y="0"/>
              <a:ext cx="2674812" cy="536399"/>
            </a:xfrm>
            <a:custGeom>
              <a:avLst/>
              <a:gdLst/>
              <a:ahLst/>
              <a:cxnLst/>
              <a:rect l="l" t="t" r="r" b="b"/>
              <a:pathLst>
                <a:path w="2674812" h="536399">
                  <a:moveTo>
                    <a:pt x="27738" y="0"/>
                  </a:moveTo>
                  <a:lnTo>
                    <a:pt x="2647073" y="0"/>
                  </a:lnTo>
                  <a:cubicBezTo>
                    <a:pt x="2654430" y="0"/>
                    <a:pt x="2661485" y="2922"/>
                    <a:pt x="2666687" y="8124"/>
                  </a:cubicBezTo>
                  <a:cubicBezTo>
                    <a:pt x="2671889" y="13326"/>
                    <a:pt x="2674812" y="20382"/>
                    <a:pt x="2674812" y="27738"/>
                  </a:cubicBezTo>
                  <a:lnTo>
                    <a:pt x="2674812" y="508661"/>
                  </a:lnTo>
                  <a:cubicBezTo>
                    <a:pt x="2674812" y="516017"/>
                    <a:pt x="2671889" y="523073"/>
                    <a:pt x="2666687" y="528274"/>
                  </a:cubicBezTo>
                  <a:cubicBezTo>
                    <a:pt x="2661485" y="533476"/>
                    <a:pt x="2654430" y="536399"/>
                    <a:pt x="2647073" y="536399"/>
                  </a:cubicBezTo>
                  <a:lnTo>
                    <a:pt x="27738" y="536399"/>
                  </a:lnTo>
                  <a:cubicBezTo>
                    <a:pt x="20382" y="536399"/>
                    <a:pt x="13326" y="533476"/>
                    <a:pt x="8124" y="528274"/>
                  </a:cubicBezTo>
                  <a:cubicBezTo>
                    <a:pt x="2922" y="523073"/>
                    <a:pt x="0" y="516017"/>
                    <a:pt x="0" y="508661"/>
                  </a:cubicBezTo>
                  <a:lnTo>
                    <a:pt x="0" y="27738"/>
                  </a:lnTo>
                  <a:cubicBezTo>
                    <a:pt x="0" y="20382"/>
                    <a:pt x="2922" y="13326"/>
                    <a:pt x="8124" y="8124"/>
                  </a:cubicBezTo>
                  <a:cubicBezTo>
                    <a:pt x="13326" y="2922"/>
                    <a:pt x="20382" y="0"/>
                    <a:pt x="27738" y="0"/>
                  </a:cubicBezTo>
                  <a:close/>
                </a:path>
              </a:pathLst>
            </a:custGeom>
            <a:gradFill rotWithShape="1">
              <a:gsLst>
                <a:gs pos="0">
                  <a:srgbClr val="152530">
                    <a:alpha val="100000"/>
                  </a:srgbClr>
                </a:gs>
                <a:gs pos="100000">
                  <a:srgbClr val="152530">
                    <a:alpha val="36500"/>
                  </a:srgbClr>
                </a:gs>
              </a:gsLst>
              <a:lin ang="2700000"/>
            </a:gradFill>
          </p:spPr>
          <p:txBody>
            <a:bodyPr/>
            <a:lstStyle/>
            <a:p>
              <a:endParaRPr lang="en-US"/>
            </a:p>
          </p:txBody>
        </p:sp>
        <p:sp>
          <p:nvSpPr>
            <p:cNvPr id="28" name="TextBox 28"/>
            <p:cNvSpPr txBox="1"/>
            <p:nvPr/>
          </p:nvSpPr>
          <p:spPr>
            <a:xfrm>
              <a:off x="0" y="-38100"/>
              <a:ext cx="2674812" cy="574499"/>
            </a:xfrm>
            <a:prstGeom prst="rect">
              <a:avLst/>
            </a:prstGeom>
          </p:spPr>
          <p:txBody>
            <a:bodyPr lIns="50800" tIns="50800" rIns="50800" bIns="50800" rtlCol="0" anchor="ctr"/>
            <a:lstStyle/>
            <a:p>
              <a:pPr algn="l">
                <a:lnSpc>
                  <a:spcPts val="3079"/>
                </a:lnSpc>
              </a:pPr>
              <a:endParaRPr/>
            </a:p>
          </p:txBody>
        </p:sp>
      </p:grpSp>
      <p:grpSp>
        <p:nvGrpSpPr>
          <p:cNvPr id="29" name="Group 29"/>
          <p:cNvGrpSpPr/>
          <p:nvPr/>
        </p:nvGrpSpPr>
        <p:grpSpPr>
          <a:xfrm>
            <a:off x="8636000" y="6835906"/>
            <a:ext cx="8373219" cy="1679140"/>
            <a:chOff x="0" y="0"/>
            <a:chExt cx="2674812" cy="536399"/>
          </a:xfrm>
        </p:grpSpPr>
        <p:sp>
          <p:nvSpPr>
            <p:cNvPr id="30" name="Freeform 30"/>
            <p:cNvSpPr/>
            <p:nvPr/>
          </p:nvSpPr>
          <p:spPr>
            <a:xfrm>
              <a:off x="0" y="0"/>
              <a:ext cx="2674812" cy="536399"/>
            </a:xfrm>
            <a:custGeom>
              <a:avLst/>
              <a:gdLst/>
              <a:ahLst/>
              <a:cxnLst/>
              <a:rect l="l" t="t" r="r" b="b"/>
              <a:pathLst>
                <a:path w="2674812" h="536399">
                  <a:moveTo>
                    <a:pt x="27738" y="0"/>
                  </a:moveTo>
                  <a:lnTo>
                    <a:pt x="2647073" y="0"/>
                  </a:lnTo>
                  <a:cubicBezTo>
                    <a:pt x="2654430" y="0"/>
                    <a:pt x="2661485" y="2922"/>
                    <a:pt x="2666687" y="8124"/>
                  </a:cubicBezTo>
                  <a:cubicBezTo>
                    <a:pt x="2671889" y="13326"/>
                    <a:pt x="2674812" y="20382"/>
                    <a:pt x="2674812" y="27738"/>
                  </a:cubicBezTo>
                  <a:lnTo>
                    <a:pt x="2674812" y="508661"/>
                  </a:lnTo>
                  <a:cubicBezTo>
                    <a:pt x="2674812" y="516017"/>
                    <a:pt x="2671889" y="523073"/>
                    <a:pt x="2666687" y="528274"/>
                  </a:cubicBezTo>
                  <a:cubicBezTo>
                    <a:pt x="2661485" y="533476"/>
                    <a:pt x="2654430" y="536399"/>
                    <a:pt x="2647073" y="536399"/>
                  </a:cubicBezTo>
                  <a:lnTo>
                    <a:pt x="27738" y="536399"/>
                  </a:lnTo>
                  <a:cubicBezTo>
                    <a:pt x="20382" y="536399"/>
                    <a:pt x="13326" y="533476"/>
                    <a:pt x="8124" y="528274"/>
                  </a:cubicBezTo>
                  <a:cubicBezTo>
                    <a:pt x="2922" y="523073"/>
                    <a:pt x="0" y="516017"/>
                    <a:pt x="0" y="508661"/>
                  </a:cubicBezTo>
                  <a:lnTo>
                    <a:pt x="0" y="27738"/>
                  </a:lnTo>
                  <a:cubicBezTo>
                    <a:pt x="0" y="20382"/>
                    <a:pt x="2922" y="13326"/>
                    <a:pt x="8124" y="8124"/>
                  </a:cubicBezTo>
                  <a:cubicBezTo>
                    <a:pt x="13326" y="2922"/>
                    <a:pt x="20382" y="0"/>
                    <a:pt x="27738" y="0"/>
                  </a:cubicBezTo>
                  <a:close/>
                </a:path>
              </a:pathLst>
            </a:custGeom>
            <a:gradFill rotWithShape="1">
              <a:gsLst>
                <a:gs pos="0">
                  <a:srgbClr val="152530">
                    <a:alpha val="100000"/>
                  </a:srgbClr>
                </a:gs>
                <a:gs pos="100000">
                  <a:srgbClr val="152530">
                    <a:alpha val="36500"/>
                  </a:srgbClr>
                </a:gs>
              </a:gsLst>
              <a:lin ang="2700000"/>
            </a:gradFill>
          </p:spPr>
          <p:txBody>
            <a:bodyPr/>
            <a:lstStyle/>
            <a:p>
              <a:endParaRPr lang="en-US"/>
            </a:p>
          </p:txBody>
        </p:sp>
        <p:sp>
          <p:nvSpPr>
            <p:cNvPr id="31" name="TextBox 31"/>
            <p:cNvSpPr txBox="1"/>
            <p:nvPr/>
          </p:nvSpPr>
          <p:spPr>
            <a:xfrm>
              <a:off x="0" y="-38100"/>
              <a:ext cx="2674812" cy="574499"/>
            </a:xfrm>
            <a:prstGeom prst="rect">
              <a:avLst/>
            </a:prstGeom>
          </p:spPr>
          <p:txBody>
            <a:bodyPr lIns="50800" tIns="50800" rIns="50800" bIns="50800" rtlCol="0" anchor="ctr"/>
            <a:lstStyle/>
            <a:p>
              <a:pPr algn="l">
                <a:lnSpc>
                  <a:spcPts val="3079"/>
                </a:lnSpc>
              </a:pPr>
              <a:endParaRPr/>
            </a:p>
          </p:txBody>
        </p:sp>
      </p:grpSp>
      <p:sp>
        <p:nvSpPr>
          <p:cNvPr id="32" name="TextBox 32"/>
          <p:cNvSpPr txBox="1"/>
          <p:nvPr/>
        </p:nvSpPr>
        <p:spPr>
          <a:xfrm>
            <a:off x="9055522" y="3934926"/>
            <a:ext cx="7534173" cy="412164"/>
          </a:xfrm>
          <a:prstGeom prst="rect">
            <a:avLst/>
          </a:prstGeom>
        </p:spPr>
        <p:txBody>
          <a:bodyPr lIns="0" tIns="0" rIns="0" bIns="0" rtlCol="0" anchor="t">
            <a:spAutoFit/>
          </a:bodyPr>
          <a:lstStyle/>
          <a:p>
            <a:pPr algn="l">
              <a:lnSpc>
                <a:spcPts val="3359"/>
              </a:lnSpc>
              <a:spcBef>
                <a:spcPct val="0"/>
              </a:spcBef>
            </a:pPr>
            <a:r>
              <a:rPr lang="en-US" sz="2399" dirty="0">
                <a:solidFill>
                  <a:srgbClr val="FFFFFF"/>
                </a:solidFill>
                <a:latin typeface="Aptos" panose="020B0004020202020204" pitchFamily="34" charset="0"/>
                <a:ea typeface="Canva Sans"/>
                <a:cs typeface="Canva Sans"/>
                <a:sym typeface="Canva Sans"/>
              </a:rPr>
              <a:t>Data centers require energy—but must pay for it. </a:t>
            </a:r>
          </a:p>
        </p:txBody>
      </p:sp>
      <p:sp>
        <p:nvSpPr>
          <p:cNvPr id="33" name="TextBox 33"/>
          <p:cNvSpPr txBox="1"/>
          <p:nvPr/>
        </p:nvSpPr>
        <p:spPr>
          <a:xfrm>
            <a:off x="9055522" y="7202810"/>
            <a:ext cx="7534173" cy="848181"/>
          </a:xfrm>
          <a:prstGeom prst="rect">
            <a:avLst/>
          </a:prstGeom>
        </p:spPr>
        <p:txBody>
          <a:bodyPr lIns="0" tIns="0" rIns="0" bIns="0" rtlCol="0" anchor="t">
            <a:spAutoFit/>
          </a:bodyPr>
          <a:lstStyle/>
          <a:p>
            <a:pPr algn="l">
              <a:lnSpc>
                <a:spcPts val="3359"/>
              </a:lnSpc>
              <a:spcBef>
                <a:spcPct val="0"/>
              </a:spcBef>
            </a:pPr>
            <a:r>
              <a:rPr lang="en-US" sz="2399" dirty="0">
                <a:solidFill>
                  <a:srgbClr val="FFFFFF"/>
                </a:solidFill>
                <a:latin typeface="Aptos" panose="020B0004020202020204" pitchFamily="34" charset="0"/>
                <a:ea typeface="Canva Sans"/>
                <a:cs typeface="Canva Sans"/>
                <a:sym typeface="Canva Sans"/>
              </a:rPr>
              <a:t>Today’s data centers are far more energy efficient than decentralized data servers. </a:t>
            </a:r>
          </a:p>
        </p:txBody>
      </p:sp>
      <p:sp>
        <p:nvSpPr>
          <p:cNvPr id="34" name="TextBox 34"/>
          <p:cNvSpPr txBox="1"/>
          <p:nvPr/>
        </p:nvSpPr>
        <p:spPr>
          <a:xfrm>
            <a:off x="9055522" y="5322111"/>
            <a:ext cx="7534173" cy="848181"/>
          </a:xfrm>
          <a:prstGeom prst="rect">
            <a:avLst/>
          </a:prstGeom>
        </p:spPr>
        <p:txBody>
          <a:bodyPr lIns="0" tIns="0" rIns="0" bIns="0" rtlCol="0" anchor="t">
            <a:spAutoFit/>
          </a:bodyPr>
          <a:lstStyle/>
          <a:p>
            <a:pPr algn="l">
              <a:lnSpc>
                <a:spcPts val="3359"/>
              </a:lnSpc>
              <a:spcBef>
                <a:spcPct val="0"/>
              </a:spcBef>
            </a:pPr>
            <a:r>
              <a:rPr lang="en-US" sz="2399" dirty="0">
                <a:solidFill>
                  <a:srgbClr val="FFFFFF"/>
                </a:solidFill>
                <a:latin typeface="Aptos" panose="020B0004020202020204" pitchFamily="34" charset="0"/>
                <a:ea typeface="Canva Sans"/>
                <a:cs typeface="Canva Sans"/>
                <a:sym typeface="Canva Sans"/>
              </a:rPr>
              <a:t>MD requires data center developers to pay for electric grid upgrades needed to serve their facility.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984741" y="-4016259"/>
            <a:ext cx="10287000" cy="18319518"/>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dirty="0"/>
          </a:p>
        </p:txBody>
      </p:sp>
      <p:grpSp>
        <p:nvGrpSpPr>
          <p:cNvPr id="37" name="Group 20">
            <a:extLst>
              <a:ext uri="{FF2B5EF4-FFF2-40B4-BE49-F238E27FC236}">
                <a16:creationId xmlns:a16="http://schemas.microsoft.com/office/drawing/2014/main" id="{915CAC66-365E-AF04-B1D2-DEEE4E27FA4E}"/>
              </a:ext>
            </a:extLst>
          </p:cNvPr>
          <p:cNvGrpSpPr/>
          <p:nvPr/>
        </p:nvGrpSpPr>
        <p:grpSpPr>
          <a:xfrm>
            <a:off x="6172200" y="6669730"/>
            <a:ext cx="10896600" cy="1763920"/>
            <a:chOff x="0" y="-38100"/>
            <a:chExt cx="2674812" cy="591316"/>
          </a:xfrm>
        </p:grpSpPr>
        <p:sp>
          <p:nvSpPr>
            <p:cNvPr id="38" name="Freeform 21">
              <a:extLst>
                <a:ext uri="{FF2B5EF4-FFF2-40B4-BE49-F238E27FC236}">
                  <a16:creationId xmlns:a16="http://schemas.microsoft.com/office/drawing/2014/main" id="{EB47FA5A-2E91-429B-A4F5-DAFB094AB746}"/>
                </a:ext>
              </a:extLst>
            </p:cNvPr>
            <p:cNvSpPr/>
            <p:nvPr/>
          </p:nvSpPr>
          <p:spPr>
            <a:xfrm>
              <a:off x="0" y="0"/>
              <a:ext cx="2674812" cy="553216"/>
            </a:xfrm>
            <a:custGeom>
              <a:avLst/>
              <a:gdLst/>
              <a:ahLst/>
              <a:cxnLst/>
              <a:rect l="l" t="t" r="r" b="b"/>
              <a:pathLst>
                <a:path w="2674812" h="398461">
                  <a:moveTo>
                    <a:pt x="27738" y="0"/>
                  </a:moveTo>
                  <a:lnTo>
                    <a:pt x="2647073" y="0"/>
                  </a:lnTo>
                  <a:cubicBezTo>
                    <a:pt x="2654430" y="0"/>
                    <a:pt x="2661485" y="2922"/>
                    <a:pt x="2666687" y="8124"/>
                  </a:cubicBezTo>
                  <a:cubicBezTo>
                    <a:pt x="2671889" y="13326"/>
                    <a:pt x="2674812" y="20382"/>
                    <a:pt x="2674812" y="27738"/>
                  </a:cubicBezTo>
                  <a:lnTo>
                    <a:pt x="2674812" y="370723"/>
                  </a:lnTo>
                  <a:cubicBezTo>
                    <a:pt x="2674812" y="378079"/>
                    <a:pt x="2671889" y="385135"/>
                    <a:pt x="2666687" y="390337"/>
                  </a:cubicBezTo>
                  <a:cubicBezTo>
                    <a:pt x="2661485" y="395539"/>
                    <a:pt x="2654430" y="398461"/>
                    <a:pt x="2647073" y="398461"/>
                  </a:cubicBezTo>
                  <a:lnTo>
                    <a:pt x="27738" y="398461"/>
                  </a:lnTo>
                  <a:cubicBezTo>
                    <a:pt x="20382" y="398461"/>
                    <a:pt x="13326" y="395539"/>
                    <a:pt x="8124" y="390337"/>
                  </a:cubicBezTo>
                  <a:cubicBezTo>
                    <a:pt x="2922" y="385135"/>
                    <a:pt x="0" y="378079"/>
                    <a:pt x="0" y="370723"/>
                  </a:cubicBezTo>
                  <a:lnTo>
                    <a:pt x="0" y="27738"/>
                  </a:lnTo>
                  <a:cubicBezTo>
                    <a:pt x="0" y="20382"/>
                    <a:pt x="2922" y="13326"/>
                    <a:pt x="8124" y="8124"/>
                  </a:cubicBezTo>
                  <a:cubicBezTo>
                    <a:pt x="13326" y="2922"/>
                    <a:pt x="20382" y="0"/>
                    <a:pt x="27738" y="0"/>
                  </a:cubicBezTo>
                  <a:close/>
                </a:path>
              </a:pathLst>
            </a:custGeom>
            <a:gradFill rotWithShape="1">
              <a:gsLst>
                <a:gs pos="0">
                  <a:srgbClr val="152530">
                    <a:alpha val="100000"/>
                  </a:srgbClr>
                </a:gs>
                <a:gs pos="100000">
                  <a:srgbClr val="152530">
                    <a:alpha val="36500"/>
                  </a:srgbClr>
                </a:gs>
              </a:gsLst>
              <a:lin ang="2700000"/>
            </a:gradFill>
          </p:spPr>
          <p:txBody>
            <a:bodyPr/>
            <a:lstStyle/>
            <a:p>
              <a:endParaRPr lang="en-US"/>
            </a:p>
          </p:txBody>
        </p:sp>
        <p:sp>
          <p:nvSpPr>
            <p:cNvPr id="44" name="TextBox 22">
              <a:extLst>
                <a:ext uri="{FF2B5EF4-FFF2-40B4-BE49-F238E27FC236}">
                  <a16:creationId xmlns:a16="http://schemas.microsoft.com/office/drawing/2014/main" id="{52D6721B-6514-48E6-F627-F91D21128E21}"/>
                </a:ext>
              </a:extLst>
            </p:cNvPr>
            <p:cNvSpPr txBox="1"/>
            <p:nvPr/>
          </p:nvSpPr>
          <p:spPr>
            <a:xfrm>
              <a:off x="0" y="-38100"/>
              <a:ext cx="2674812" cy="436561"/>
            </a:xfrm>
            <a:prstGeom prst="rect">
              <a:avLst/>
            </a:prstGeom>
          </p:spPr>
          <p:txBody>
            <a:bodyPr lIns="50800" tIns="50800" rIns="50800" bIns="50800" rtlCol="0" anchor="ctr"/>
            <a:lstStyle/>
            <a:p>
              <a:pPr algn="l">
                <a:lnSpc>
                  <a:spcPts val="3079"/>
                </a:lnSpc>
              </a:pPr>
              <a:endParaRPr/>
            </a:p>
          </p:txBody>
        </p:sp>
      </p:grpSp>
      <p:grpSp>
        <p:nvGrpSpPr>
          <p:cNvPr id="34" name="Group 20">
            <a:extLst>
              <a:ext uri="{FF2B5EF4-FFF2-40B4-BE49-F238E27FC236}">
                <a16:creationId xmlns:a16="http://schemas.microsoft.com/office/drawing/2014/main" id="{28D991CF-1288-9228-C546-B8476D4D8857}"/>
              </a:ext>
            </a:extLst>
          </p:cNvPr>
          <p:cNvGrpSpPr/>
          <p:nvPr/>
        </p:nvGrpSpPr>
        <p:grpSpPr>
          <a:xfrm>
            <a:off x="6172200" y="4686300"/>
            <a:ext cx="10896600" cy="1763920"/>
            <a:chOff x="0" y="-38100"/>
            <a:chExt cx="2674812" cy="591316"/>
          </a:xfrm>
        </p:grpSpPr>
        <p:sp>
          <p:nvSpPr>
            <p:cNvPr id="35" name="Freeform 21">
              <a:extLst>
                <a:ext uri="{FF2B5EF4-FFF2-40B4-BE49-F238E27FC236}">
                  <a16:creationId xmlns:a16="http://schemas.microsoft.com/office/drawing/2014/main" id="{6B0ECC13-81AF-5AEE-CBE3-D81BB9840857}"/>
                </a:ext>
              </a:extLst>
            </p:cNvPr>
            <p:cNvSpPr/>
            <p:nvPr/>
          </p:nvSpPr>
          <p:spPr>
            <a:xfrm>
              <a:off x="0" y="0"/>
              <a:ext cx="2674812" cy="553216"/>
            </a:xfrm>
            <a:custGeom>
              <a:avLst/>
              <a:gdLst/>
              <a:ahLst/>
              <a:cxnLst/>
              <a:rect l="l" t="t" r="r" b="b"/>
              <a:pathLst>
                <a:path w="2674812" h="398461">
                  <a:moveTo>
                    <a:pt x="27738" y="0"/>
                  </a:moveTo>
                  <a:lnTo>
                    <a:pt x="2647073" y="0"/>
                  </a:lnTo>
                  <a:cubicBezTo>
                    <a:pt x="2654430" y="0"/>
                    <a:pt x="2661485" y="2922"/>
                    <a:pt x="2666687" y="8124"/>
                  </a:cubicBezTo>
                  <a:cubicBezTo>
                    <a:pt x="2671889" y="13326"/>
                    <a:pt x="2674812" y="20382"/>
                    <a:pt x="2674812" y="27738"/>
                  </a:cubicBezTo>
                  <a:lnTo>
                    <a:pt x="2674812" y="370723"/>
                  </a:lnTo>
                  <a:cubicBezTo>
                    <a:pt x="2674812" y="378079"/>
                    <a:pt x="2671889" y="385135"/>
                    <a:pt x="2666687" y="390337"/>
                  </a:cubicBezTo>
                  <a:cubicBezTo>
                    <a:pt x="2661485" y="395539"/>
                    <a:pt x="2654430" y="398461"/>
                    <a:pt x="2647073" y="398461"/>
                  </a:cubicBezTo>
                  <a:lnTo>
                    <a:pt x="27738" y="398461"/>
                  </a:lnTo>
                  <a:cubicBezTo>
                    <a:pt x="20382" y="398461"/>
                    <a:pt x="13326" y="395539"/>
                    <a:pt x="8124" y="390337"/>
                  </a:cubicBezTo>
                  <a:cubicBezTo>
                    <a:pt x="2922" y="385135"/>
                    <a:pt x="0" y="378079"/>
                    <a:pt x="0" y="370723"/>
                  </a:cubicBezTo>
                  <a:lnTo>
                    <a:pt x="0" y="27738"/>
                  </a:lnTo>
                  <a:cubicBezTo>
                    <a:pt x="0" y="20382"/>
                    <a:pt x="2922" y="13326"/>
                    <a:pt x="8124" y="8124"/>
                  </a:cubicBezTo>
                  <a:cubicBezTo>
                    <a:pt x="13326" y="2922"/>
                    <a:pt x="20382" y="0"/>
                    <a:pt x="27738" y="0"/>
                  </a:cubicBezTo>
                  <a:close/>
                </a:path>
              </a:pathLst>
            </a:custGeom>
            <a:gradFill rotWithShape="1">
              <a:gsLst>
                <a:gs pos="0">
                  <a:srgbClr val="152530">
                    <a:alpha val="100000"/>
                  </a:srgbClr>
                </a:gs>
                <a:gs pos="100000">
                  <a:srgbClr val="152530">
                    <a:alpha val="36500"/>
                  </a:srgbClr>
                </a:gs>
              </a:gsLst>
              <a:lin ang="2700000"/>
            </a:gradFill>
          </p:spPr>
          <p:txBody>
            <a:bodyPr/>
            <a:lstStyle/>
            <a:p>
              <a:endParaRPr lang="en-US"/>
            </a:p>
          </p:txBody>
        </p:sp>
        <p:sp>
          <p:nvSpPr>
            <p:cNvPr id="36" name="TextBox 22">
              <a:extLst>
                <a:ext uri="{FF2B5EF4-FFF2-40B4-BE49-F238E27FC236}">
                  <a16:creationId xmlns:a16="http://schemas.microsoft.com/office/drawing/2014/main" id="{040BED04-3AAD-F824-40D1-DDEBF495033F}"/>
                </a:ext>
              </a:extLst>
            </p:cNvPr>
            <p:cNvSpPr txBox="1"/>
            <p:nvPr/>
          </p:nvSpPr>
          <p:spPr>
            <a:xfrm>
              <a:off x="0" y="-38100"/>
              <a:ext cx="2674812" cy="436561"/>
            </a:xfrm>
            <a:prstGeom prst="rect">
              <a:avLst/>
            </a:prstGeom>
          </p:spPr>
          <p:txBody>
            <a:bodyPr lIns="50800" tIns="50800" rIns="50800" bIns="50800" rtlCol="0" anchor="ctr"/>
            <a:lstStyle/>
            <a:p>
              <a:pPr algn="l">
                <a:lnSpc>
                  <a:spcPts val="3079"/>
                </a:lnSpc>
              </a:pPr>
              <a:endParaRPr/>
            </a:p>
          </p:txBody>
        </p:sp>
      </p:grpSp>
      <p:sp>
        <p:nvSpPr>
          <p:cNvPr id="3" name="Freeform 3"/>
          <p:cNvSpPr/>
          <p:nvPr/>
        </p:nvSpPr>
        <p:spPr>
          <a:xfrm rot="-2056240">
            <a:off x="10139727" y="4448700"/>
            <a:ext cx="12202572" cy="5445398"/>
          </a:xfrm>
          <a:custGeom>
            <a:avLst/>
            <a:gdLst/>
            <a:ahLst/>
            <a:cxnLst/>
            <a:rect l="l" t="t" r="r" b="b"/>
            <a:pathLst>
              <a:path w="12202572" h="5445398">
                <a:moveTo>
                  <a:pt x="0" y="0"/>
                </a:moveTo>
                <a:lnTo>
                  <a:pt x="12202572" y="0"/>
                </a:lnTo>
                <a:lnTo>
                  <a:pt x="12202572" y="5445398"/>
                </a:lnTo>
                <a:lnTo>
                  <a:pt x="0" y="5445398"/>
                </a:lnTo>
                <a:lnTo>
                  <a:pt x="0" y="0"/>
                </a:lnTo>
                <a:close/>
              </a:path>
            </a:pathLst>
          </a:custGeom>
          <a:blipFill>
            <a:blip>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8132134" y="-7472559"/>
            <a:ext cx="17049681" cy="1704968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30000"/>
                  </a:srgbClr>
                </a:gs>
                <a:gs pos="50000">
                  <a:srgbClr val="051018">
                    <a:alpha val="9300"/>
                  </a:srgbClr>
                </a:gs>
                <a:gs pos="100000">
                  <a:srgbClr val="051018">
                    <a:alpha val="30000"/>
                  </a:srgbClr>
                </a:gs>
              </a:gsLst>
              <a:path path="circle">
                <a:fillToRect l="50000" t="50000" r="50000" b="50000"/>
              </a:path>
            </a:gradFill>
            <a:ln cap="sq">
              <a:noFill/>
              <a:prstDash val="solid"/>
              <a:miter/>
            </a:ln>
          </p:spPr>
          <p:txBody>
            <a:bodyPr/>
            <a:lstStyle/>
            <a:p>
              <a:endParaRPr lang="en-US"/>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914399" y="1037691"/>
            <a:ext cx="16154399" cy="1513619"/>
          </a:xfrm>
          <a:prstGeom prst="rect">
            <a:avLst/>
          </a:prstGeom>
        </p:spPr>
        <p:txBody>
          <a:bodyPr wrap="square" lIns="0" tIns="0" rIns="0" bIns="0" rtlCol="0" anchor="t">
            <a:spAutoFit/>
          </a:bodyPr>
          <a:lstStyle/>
          <a:p>
            <a:pPr algn="l">
              <a:lnSpc>
                <a:spcPts val="5695"/>
              </a:lnSpc>
            </a:pPr>
            <a:r>
              <a:rPr lang="en-US" sz="6600" b="1" spc="-57" dirty="0">
                <a:solidFill>
                  <a:srgbClr val="FFFFFF"/>
                </a:solidFill>
                <a:latin typeface="Aptos" panose="020B0004020202020204" pitchFamily="34" charset="0"/>
                <a:ea typeface="Helvetica Now Display Bold"/>
                <a:cs typeface="Helvetica Now Display Bold"/>
                <a:sym typeface="Helvetica Now Display Bold"/>
              </a:rPr>
              <a:t>Study: Data Centers Can Help Lower Electricity Prices</a:t>
            </a:r>
          </a:p>
        </p:txBody>
      </p:sp>
      <p:grpSp>
        <p:nvGrpSpPr>
          <p:cNvPr id="20" name="Group 20"/>
          <p:cNvGrpSpPr/>
          <p:nvPr/>
        </p:nvGrpSpPr>
        <p:grpSpPr>
          <a:xfrm>
            <a:off x="6172200" y="2698765"/>
            <a:ext cx="10896600" cy="1763920"/>
            <a:chOff x="0" y="-38100"/>
            <a:chExt cx="2674812" cy="591316"/>
          </a:xfrm>
        </p:grpSpPr>
        <p:sp>
          <p:nvSpPr>
            <p:cNvPr id="21" name="Freeform 21"/>
            <p:cNvSpPr/>
            <p:nvPr/>
          </p:nvSpPr>
          <p:spPr>
            <a:xfrm>
              <a:off x="0" y="0"/>
              <a:ext cx="2674812" cy="553216"/>
            </a:xfrm>
            <a:custGeom>
              <a:avLst/>
              <a:gdLst/>
              <a:ahLst/>
              <a:cxnLst/>
              <a:rect l="l" t="t" r="r" b="b"/>
              <a:pathLst>
                <a:path w="2674812" h="398461">
                  <a:moveTo>
                    <a:pt x="27738" y="0"/>
                  </a:moveTo>
                  <a:lnTo>
                    <a:pt x="2647073" y="0"/>
                  </a:lnTo>
                  <a:cubicBezTo>
                    <a:pt x="2654430" y="0"/>
                    <a:pt x="2661485" y="2922"/>
                    <a:pt x="2666687" y="8124"/>
                  </a:cubicBezTo>
                  <a:cubicBezTo>
                    <a:pt x="2671889" y="13326"/>
                    <a:pt x="2674812" y="20382"/>
                    <a:pt x="2674812" y="27738"/>
                  </a:cubicBezTo>
                  <a:lnTo>
                    <a:pt x="2674812" y="370723"/>
                  </a:lnTo>
                  <a:cubicBezTo>
                    <a:pt x="2674812" y="378079"/>
                    <a:pt x="2671889" y="385135"/>
                    <a:pt x="2666687" y="390337"/>
                  </a:cubicBezTo>
                  <a:cubicBezTo>
                    <a:pt x="2661485" y="395539"/>
                    <a:pt x="2654430" y="398461"/>
                    <a:pt x="2647073" y="398461"/>
                  </a:cubicBezTo>
                  <a:lnTo>
                    <a:pt x="27738" y="398461"/>
                  </a:lnTo>
                  <a:cubicBezTo>
                    <a:pt x="20382" y="398461"/>
                    <a:pt x="13326" y="395539"/>
                    <a:pt x="8124" y="390337"/>
                  </a:cubicBezTo>
                  <a:cubicBezTo>
                    <a:pt x="2922" y="385135"/>
                    <a:pt x="0" y="378079"/>
                    <a:pt x="0" y="370723"/>
                  </a:cubicBezTo>
                  <a:lnTo>
                    <a:pt x="0" y="27738"/>
                  </a:lnTo>
                  <a:cubicBezTo>
                    <a:pt x="0" y="20382"/>
                    <a:pt x="2922" y="13326"/>
                    <a:pt x="8124" y="8124"/>
                  </a:cubicBezTo>
                  <a:cubicBezTo>
                    <a:pt x="13326" y="2922"/>
                    <a:pt x="20382" y="0"/>
                    <a:pt x="27738" y="0"/>
                  </a:cubicBezTo>
                  <a:close/>
                </a:path>
              </a:pathLst>
            </a:custGeom>
            <a:gradFill rotWithShape="1">
              <a:gsLst>
                <a:gs pos="0">
                  <a:srgbClr val="152530">
                    <a:alpha val="100000"/>
                  </a:srgbClr>
                </a:gs>
                <a:gs pos="100000">
                  <a:srgbClr val="152530">
                    <a:alpha val="36500"/>
                  </a:srgbClr>
                </a:gs>
              </a:gsLst>
              <a:lin ang="2700000"/>
            </a:gradFill>
          </p:spPr>
          <p:txBody>
            <a:bodyPr/>
            <a:lstStyle/>
            <a:p>
              <a:endParaRPr lang="en-US"/>
            </a:p>
          </p:txBody>
        </p:sp>
        <p:sp>
          <p:nvSpPr>
            <p:cNvPr id="22" name="TextBox 22"/>
            <p:cNvSpPr txBox="1"/>
            <p:nvPr/>
          </p:nvSpPr>
          <p:spPr>
            <a:xfrm>
              <a:off x="0" y="-38100"/>
              <a:ext cx="2674812" cy="436561"/>
            </a:xfrm>
            <a:prstGeom prst="rect">
              <a:avLst/>
            </a:prstGeom>
          </p:spPr>
          <p:txBody>
            <a:bodyPr lIns="50800" tIns="50800" rIns="50800" bIns="50800" rtlCol="0" anchor="ctr"/>
            <a:lstStyle/>
            <a:p>
              <a:pPr algn="l">
                <a:lnSpc>
                  <a:spcPts val="3079"/>
                </a:lnSpc>
              </a:pPr>
              <a:endParaRPr/>
            </a:p>
          </p:txBody>
        </p:sp>
      </p:grpSp>
      <p:sp>
        <p:nvSpPr>
          <p:cNvPr id="32" name="TextBox 32"/>
          <p:cNvSpPr txBox="1"/>
          <p:nvPr/>
        </p:nvSpPr>
        <p:spPr>
          <a:xfrm>
            <a:off x="7053015" y="3183800"/>
            <a:ext cx="9603960" cy="848246"/>
          </a:xfrm>
          <a:prstGeom prst="rect">
            <a:avLst/>
          </a:prstGeom>
        </p:spPr>
        <p:txBody>
          <a:bodyPr wrap="square" lIns="0" tIns="0" rIns="0" bIns="0" rtlCol="0" anchor="t">
            <a:spAutoFit/>
          </a:bodyPr>
          <a:lstStyle/>
          <a:p>
            <a:pPr algn="l">
              <a:lnSpc>
                <a:spcPts val="3359"/>
              </a:lnSpc>
              <a:spcBef>
                <a:spcPct val="0"/>
              </a:spcBef>
            </a:pPr>
            <a:r>
              <a:rPr lang="en-US" sz="2400" dirty="0">
                <a:solidFill>
                  <a:schemeClr val="bg1"/>
                </a:solidFill>
                <a:latin typeface="Aptos" panose="020B0004020202020204" pitchFamily="34" charset="0"/>
              </a:rPr>
              <a:t>S</a:t>
            </a:r>
            <a:r>
              <a:rPr lang="en-US" sz="2400" u="none" strike="noStrike" dirty="0">
                <a:solidFill>
                  <a:schemeClr val="bg1"/>
                </a:solidFill>
                <a:effectLst/>
                <a:latin typeface="Aptos" panose="020B0004020202020204" pitchFamily="34" charset="0"/>
              </a:rPr>
              <a:t>urplus electricity revenue data centers generate can be returned to ratepayers.</a:t>
            </a:r>
            <a:endParaRPr lang="en-US" sz="2400" dirty="0">
              <a:solidFill>
                <a:schemeClr val="bg1"/>
              </a:solidFill>
              <a:latin typeface="Aptos" panose="020B0004020202020204" pitchFamily="34" charset="0"/>
              <a:ea typeface="Canva Sans"/>
              <a:cs typeface="Canva Sans"/>
              <a:sym typeface="Canva Sans"/>
            </a:endParaRPr>
          </a:p>
        </p:txBody>
      </p:sp>
      <p:sp>
        <p:nvSpPr>
          <p:cNvPr id="41" name="TextBox 40">
            <a:extLst>
              <a:ext uri="{FF2B5EF4-FFF2-40B4-BE49-F238E27FC236}">
                <a16:creationId xmlns:a16="http://schemas.microsoft.com/office/drawing/2014/main" id="{F6E13520-C476-54E9-55F8-7F077CFAD3A0}"/>
              </a:ext>
            </a:extLst>
          </p:cNvPr>
          <p:cNvSpPr txBox="1"/>
          <p:nvPr/>
        </p:nvSpPr>
        <p:spPr>
          <a:xfrm>
            <a:off x="7053015" y="5184987"/>
            <a:ext cx="9128952" cy="830997"/>
          </a:xfrm>
          <a:prstGeom prst="rect">
            <a:avLst/>
          </a:prstGeom>
          <a:noFill/>
        </p:spPr>
        <p:txBody>
          <a:bodyPr wrap="square">
            <a:spAutoFit/>
          </a:bodyPr>
          <a:lstStyle/>
          <a:p>
            <a:r>
              <a:rPr lang="en-US" sz="2400" u="none" strike="noStrike" dirty="0">
                <a:solidFill>
                  <a:schemeClr val="bg1"/>
                </a:solidFill>
                <a:effectLst/>
                <a:latin typeface="Aptos" panose="020B0004020202020204" pitchFamily="34" charset="0"/>
              </a:rPr>
              <a:t>A single 100 MW data center can generate over $3 million in annual value to help reduce rates for other customers.</a:t>
            </a:r>
            <a:endParaRPr lang="en-US" sz="2400" dirty="0">
              <a:solidFill>
                <a:schemeClr val="bg1"/>
              </a:solidFill>
              <a:latin typeface="Aptos" panose="020B0004020202020204" pitchFamily="34" charset="0"/>
            </a:endParaRPr>
          </a:p>
        </p:txBody>
      </p:sp>
      <p:sp>
        <p:nvSpPr>
          <p:cNvPr id="33" name="TextBox 32">
            <a:extLst>
              <a:ext uri="{FF2B5EF4-FFF2-40B4-BE49-F238E27FC236}">
                <a16:creationId xmlns:a16="http://schemas.microsoft.com/office/drawing/2014/main" id="{E7817CAD-58C3-456D-1883-15D26714D8DD}"/>
              </a:ext>
            </a:extLst>
          </p:cNvPr>
          <p:cNvSpPr txBox="1"/>
          <p:nvPr/>
        </p:nvSpPr>
        <p:spPr>
          <a:xfrm>
            <a:off x="7053015" y="7228121"/>
            <a:ext cx="9222960" cy="830997"/>
          </a:xfrm>
          <a:prstGeom prst="rect">
            <a:avLst/>
          </a:prstGeom>
          <a:noFill/>
        </p:spPr>
        <p:txBody>
          <a:bodyPr wrap="square">
            <a:spAutoFit/>
          </a:bodyPr>
          <a:lstStyle/>
          <a:p>
            <a:r>
              <a:rPr lang="en-US" sz="2400" b="1" dirty="0">
                <a:solidFill>
                  <a:schemeClr val="bg1"/>
                </a:solidFill>
                <a:latin typeface="Aptos" panose="020B0004020202020204" pitchFamily="34" charset="0"/>
              </a:rPr>
              <a:t>Why? More data centers = more large customers to pay for grid upgrades. </a:t>
            </a:r>
            <a:endParaRPr lang="en-US" sz="2400" dirty="0">
              <a:solidFill>
                <a:schemeClr val="bg1"/>
              </a:solidFill>
              <a:latin typeface="Aptos" panose="020B00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E5160431-7665-3C15-EDEC-5EA821C125F0}"/>
              </a:ext>
            </a:extLst>
          </p:cNvPr>
          <p:cNvSpPr txBox="1"/>
          <p:nvPr/>
        </p:nvSpPr>
        <p:spPr>
          <a:xfrm>
            <a:off x="957286" y="9276634"/>
            <a:ext cx="12615530" cy="276999"/>
          </a:xfrm>
          <a:prstGeom prst="rect">
            <a:avLst/>
          </a:prstGeom>
          <a:noFill/>
        </p:spPr>
        <p:txBody>
          <a:bodyPr wrap="square">
            <a:spAutoFit/>
          </a:bodyPr>
          <a:lstStyle/>
          <a:p>
            <a:r>
              <a:rPr lang="en-US" sz="1200" dirty="0">
                <a:solidFill>
                  <a:schemeClr val="bg1"/>
                </a:solidFill>
                <a:latin typeface="Aptos" panose="020B0004020202020204" pitchFamily="34" charset="0"/>
              </a:rPr>
              <a:t>* ” Tailored for Scale: Designing Electric Rates and Tariffs for Large Loads</a:t>
            </a:r>
            <a:endParaRPr lang="en-US" sz="1200" dirty="0">
              <a:solidFill>
                <a:schemeClr val="bg1"/>
              </a:solidFill>
              <a:effectLst/>
              <a:latin typeface="Aptos" panose="020B00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E31AAA8-A1C6-D76B-1F5E-3F7FDF20AB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182" y="2812419"/>
            <a:ext cx="4435193" cy="5815031"/>
          </a:xfrm>
          <a:prstGeom prst="rect">
            <a:avLst/>
          </a:prstGeom>
          <a:ln w="22225">
            <a:solidFill>
              <a:schemeClr val="bg1"/>
            </a:solidFill>
          </a:ln>
        </p:spPr>
      </p:pic>
    </p:spTree>
    <p:extLst>
      <p:ext uri="{BB962C8B-B14F-4D97-AF65-F5344CB8AC3E}">
        <p14:creationId xmlns:p14="http://schemas.microsoft.com/office/powerpoint/2010/main" val="502821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990976" y="-3990976"/>
            <a:ext cx="10306049" cy="18287999"/>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dirty="0"/>
          </a:p>
        </p:txBody>
      </p:sp>
      <p:sp>
        <p:nvSpPr>
          <p:cNvPr id="3" name="Freeform 3"/>
          <p:cNvSpPr/>
          <p:nvPr/>
        </p:nvSpPr>
        <p:spPr>
          <a:xfrm rot="-2056240">
            <a:off x="10139727" y="4448700"/>
            <a:ext cx="12202572" cy="5445398"/>
          </a:xfrm>
          <a:custGeom>
            <a:avLst/>
            <a:gdLst/>
            <a:ahLst/>
            <a:cxnLst/>
            <a:rect l="l" t="t" r="r" b="b"/>
            <a:pathLst>
              <a:path w="12202572" h="5445398">
                <a:moveTo>
                  <a:pt x="0" y="0"/>
                </a:moveTo>
                <a:lnTo>
                  <a:pt x="12202572" y="0"/>
                </a:lnTo>
                <a:lnTo>
                  <a:pt x="12202572" y="5445398"/>
                </a:lnTo>
                <a:lnTo>
                  <a:pt x="0" y="5445398"/>
                </a:lnTo>
                <a:lnTo>
                  <a:pt x="0" y="0"/>
                </a:lnTo>
                <a:close/>
              </a:path>
            </a:pathLst>
          </a:custGeom>
          <a:blipFill>
            <a:blip>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8178297" y="-8972331"/>
            <a:ext cx="17049681" cy="1704968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30000"/>
                  </a:srgbClr>
                </a:gs>
                <a:gs pos="50000">
                  <a:srgbClr val="051018">
                    <a:alpha val="9300"/>
                  </a:srgbClr>
                </a:gs>
                <a:gs pos="100000">
                  <a:srgbClr val="051018">
                    <a:alpha val="30000"/>
                  </a:srgbClr>
                </a:gs>
              </a:gsLst>
              <a:path path="circle">
                <a:fillToRect l="50000" t="50000" r="50000" b="50000"/>
              </a:path>
            </a:gradFill>
            <a:ln cap="sq">
              <a:noFill/>
              <a:prstDash val="solid"/>
              <a:miter/>
            </a:ln>
          </p:spPr>
          <p:txBody>
            <a:bodyPr/>
            <a:lstStyle/>
            <a:p>
              <a:endParaRPr lang="en-US"/>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914399" y="1216427"/>
            <a:ext cx="16154399" cy="782650"/>
          </a:xfrm>
          <a:prstGeom prst="rect">
            <a:avLst/>
          </a:prstGeom>
        </p:spPr>
        <p:txBody>
          <a:bodyPr wrap="square" lIns="0" tIns="0" rIns="0" bIns="0" rtlCol="0" anchor="t">
            <a:spAutoFit/>
          </a:bodyPr>
          <a:lstStyle/>
          <a:p>
            <a:pPr algn="l">
              <a:lnSpc>
                <a:spcPts val="5695"/>
              </a:lnSpc>
            </a:pPr>
            <a:r>
              <a:rPr lang="en-US" sz="6600" b="1" spc="-57" dirty="0">
                <a:solidFill>
                  <a:srgbClr val="FFFFFF"/>
                </a:solidFill>
                <a:latin typeface="Aptos" panose="020B0004020202020204" pitchFamily="34" charset="0"/>
                <a:ea typeface="Helvetica Now Display Bold"/>
                <a:cs typeface="Helvetica Now Display Bold"/>
                <a:sym typeface="Helvetica Now Display Bold"/>
              </a:rPr>
              <a:t>Prices </a:t>
            </a:r>
            <a:r>
              <a:rPr lang="en-US" sz="6600" b="1" spc="-57">
                <a:solidFill>
                  <a:srgbClr val="FFFFFF"/>
                </a:solidFill>
                <a:latin typeface="Aptos" panose="020B0004020202020204" pitchFamily="34" charset="0"/>
                <a:ea typeface="Helvetica Now Display Bold"/>
                <a:cs typeface="Helvetica Now Display Bold"/>
                <a:sym typeface="Helvetica Now Display Bold"/>
              </a:rPr>
              <a:t>are Declining in Many U</a:t>
            </a:r>
            <a:r>
              <a:rPr lang="en-US" sz="6600" b="1" spc="-57" dirty="0">
                <a:solidFill>
                  <a:srgbClr val="FFFFFF"/>
                </a:solidFill>
                <a:latin typeface="Aptos" panose="020B0004020202020204" pitchFamily="34" charset="0"/>
                <a:ea typeface="Helvetica Now Display Bold"/>
                <a:cs typeface="Helvetica Now Display Bold"/>
                <a:sym typeface="Helvetica Now Display Bold"/>
              </a:rPr>
              <a:t>.S. States</a:t>
            </a:r>
          </a:p>
        </p:txBody>
      </p:sp>
      <p:grpSp>
        <p:nvGrpSpPr>
          <p:cNvPr id="20" name="Group 20"/>
          <p:cNvGrpSpPr/>
          <p:nvPr/>
        </p:nvGrpSpPr>
        <p:grpSpPr>
          <a:xfrm>
            <a:off x="2436962" y="2771406"/>
            <a:ext cx="13482730" cy="1851052"/>
            <a:chOff x="0" y="-38100"/>
            <a:chExt cx="2674812" cy="591316"/>
          </a:xfrm>
        </p:grpSpPr>
        <p:sp>
          <p:nvSpPr>
            <p:cNvPr id="21" name="Freeform 21"/>
            <p:cNvSpPr/>
            <p:nvPr/>
          </p:nvSpPr>
          <p:spPr>
            <a:xfrm>
              <a:off x="0" y="0"/>
              <a:ext cx="2674812" cy="553216"/>
            </a:xfrm>
            <a:custGeom>
              <a:avLst/>
              <a:gdLst/>
              <a:ahLst/>
              <a:cxnLst/>
              <a:rect l="l" t="t" r="r" b="b"/>
              <a:pathLst>
                <a:path w="2674812" h="398461">
                  <a:moveTo>
                    <a:pt x="27738" y="0"/>
                  </a:moveTo>
                  <a:lnTo>
                    <a:pt x="2647073" y="0"/>
                  </a:lnTo>
                  <a:cubicBezTo>
                    <a:pt x="2654430" y="0"/>
                    <a:pt x="2661485" y="2922"/>
                    <a:pt x="2666687" y="8124"/>
                  </a:cubicBezTo>
                  <a:cubicBezTo>
                    <a:pt x="2671889" y="13326"/>
                    <a:pt x="2674812" y="20382"/>
                    <a:pt x="2674812" y="27738"/>
                  </a:cubicBezTo>
                  <a:lnTo>
                    <a:pt x="2674812" y="370723"/>
                  </a:lnTo>
                  <a:cubicBezTo>
                    <a:pt x="2674812" y="378079"/>
                    <a:pt x="2671889" y="385135"/>
                    <a:pt x="2666687" y="390337"/>
                  </a:cubicBezTo>
                  <a:cubicBezTo>
                    <a:pt x="2661485" y="395539"/>
                    <a:pt x="2654430" y="398461"/>
                    <a:pt x="2647073" y="398461"/>
                  </a:cubicBezTo>
                  <a:lnTo>
                    <a:pt x="27738" y="398461"/>
                  </a:lnTo>
                  <a:cubicBezTo>
                    <a:pt x="20382" y="398461"/>
                    <a:pt x="13326" y="395539"/>
                    <a:pt x="8124" y="390337"/>
                  </a:cubicBezTo>
                  <a:cubicBezTo>
                    <a:pt x="2922" y="385135"/>
                    <a:pt x="0" y="378079"/>
                    <a:pt x="0" y="370723"/>
                  </a:cubicBezTo>
                  <a:lnTo>
                    <a:pt x="0" y="27738"/>
                  </a:lnTo>
                  <a:cubicBezTo>
                    <a:pt x="0" y="20382"/>
                    <a:pt x="2922" y="13326"/>
                    <a:pt x="8124" y="8124"/>
                  </a:cubicBezTo>
                  <a:cubicBezTo>
                    <a:pt x="13326" y="2922"/>
                    <a:pt x="20382" y="0"/>
                    <a:pt x="27738" y="0"/>
                  </a:cubicBezTo>
                  <a:close/>
                </a:path>
              </a:pathLst>
            </a:custGeom>
            <a:gradFill rotWithShape="1">
              <a:gsLst>
                <a:gs pos="0">
                  <a:srgbClr val="152530">
                    <a:alpha val="100000"/>
                  </a:srgbClr>
                </a:gs>
                <a:gs pos="100000">
                  <a:srgbClr val="152530">
                    <a:alpha val="36500"/>
                  </a:srgbClr>
                </a:gs>
              </a:gsLst>
              <a:lin ang="2700000"/>
            </a:gradFill>
          </p:spPr>
          <p:txBody>
            <a:bodyPr/>
            <a:lstStyle/>
            <a:p>
              <a:endParaRPr lang="en-US"/>
            </a:p>
          </p:txBody>
        </p:sp>
        <p:sp>
          <p:nvSpPr>
            <p:cNvPr id="22" name="TextBox 22"/>
            <p:cNvSpPr txBox="1"/>
            <p:nvPr/>
          </p:nvSpPr>
          <p:spPr>
            <a:xfrm>
              <a:off x="0" y="-38100"/>
              <a:ext cx="2674812" cy="436561"/>
            </a:xfrm>
            <a:prstGeom prst="rect">
              <a:avLst/>
            </a:prstGeom>
          </p:spPr>
          <p:txBody>
            <a:bodyPr lIns="50800" tIns="50800" rIns="50800" bIns="50800" rtlCol="0" anchor="ctr"/>
            <a:lstStyle/>
            <a:p>
              <a:pPr algn="l">
                <a:lnSpc>
                  <a:spcPts val="3079"/>
                </a:lnSpc>
              </a:pPr>
              <a:endParaRPr/>
            </a:p>
          </p:txBody>
        </p:sp>
      </p:grpSp>
      <p:grpSp>
        <p:nvGrpSpPr>
          <p:cNvPr id="26" name="Group 26"/>
          <p:cNvGrpSpPr/>
          <p:nvPr/>
        </p:nvGrpSpPr>
        <p:grpSpPr>
          <a:xfrm>
            <a:off x="2422772" y="4926451"/>
            <a:ext cx="13511110" cy="1679140"/>
            <a:chOff x="0" y="0"/>
            <a:chExt cx="2674812" cy="536399"/>
          </a:xfrm>
        </p:grpSpPr>
        <p:sp>
          <p:nvSpPr>
            <p:cNvPr id="27" name="Freeform 27"/>
            <p:cNvSpPr/>
            <p:nvPr/>
          </p:nvSpPr>
          <p:spPr>
            <a:xfrm>
              <a:off x="0" y="0"/>
              <a:ext cx="2674812" cy="536399"/>
            </a:xfrm>
            <a:custGeom>
              <a:avLst/>
              <a:gdLst/>
              <a:ahLst/>
              <a:cxnLst/>
              <a:rect l="l" t="t" r="r" b="b"/>
              <a:pathLst>
                <a:path w="2674812" h="536399">
                  <a:moveTo>
                    <a:pt x="27738" y="0"/>
                  </a:moveTo>
                  <a:lnTo>
                    <a:pt x="2647073" y="0"/>
                  </a:lnTo>
                  <a:cubicBezTo>
                    <a:pt x="2654430" y="0"/>
                    <a:pt x="2661485" y="2922"/>
                    <a:pt x="2666687" y="8124"/>
                  </a:cubicBezTo>
                  <a:cubicBezTo>
                    <a:pt x="2671889" y="13326"/>
                    <a:pt x="2674812" y="20382"/>
                    <a:pt x="2674812" y="27738"/>
                  </a:cubicBezTo>
                  <a:lnTo>
                    <a:pt x="2674812" y="508661"/>
                  </a:lnTo>
                  <a:cubicBezTo>
                    <a:pt x="2674812" y="516017"/>
                    <a:pt x="2671889" y="523073"/>
                    <a:pt x="2666687" y="528274"/>
                  </a:cubicBezTo>
                  <a:cubicBezTo>
                    <a:pt x="2661485" y="533476"/>
                    <a:pt x="2654430" y="536399"/>
                    <a:pt x="2647073" y="536399"/>
                  </a:cubicBezTo>
                  <a:lnTo>
                    <a:pt x="27738" y="536399"/>
                  </a:lnTo>
                  <a:cubicBezTo>
                    <a:pt x="20382" y="536399"/>
                    <a:pt x="13326" y="533476"/>
                    <a:pt x="8124" y="528274"/>
                  </a:cubicBezTo>
                  <a:cubicBezTo>
                    <a:pt x="2922" y="523073"/>
                    <a:pt x="0" y="516017"/>
                    <a:pt x="0" y="508661"/>
                  </a:cubicBezTo>
                  <a:lnTo>
                    <a:pt x="0" y="27738"/>
                  </a:lnTo>
                  <a:cubicBezTo>
                    <a:pt x="0" y="20382"/>
                    <a:pt x="2922" y="13326"/>
                    <a:pt x="8124" y="8124"/>
                  </a:cubicBezTo>
                  <a:cubicBezTo>
                    <a:pt x="13326" y="2922"/>
                    <a:pt x="20382" y="0"/>
                    <a:pt x="27738" y="0"/>
                  </a:cubicBezTo>
                  <a:close/>
                </a:path>
              </a:pathLst>
            </a:custGeom>
            <a:gradFill rotWithShape="1">
              <a:gsLst>
                <a:gs pos="0">
                  <a:srgbClr val="152530">
                    <a:alpha val="100000"/>
                  </a:srgbClr>
                </a:gs>
                <a:gs pos="100000">
                  <a:srgbClr val="152530">
                    <a:alpha val="36500"/>
                  </a:srgbClr>
                </a:gs>
              </a:gsLst>
              <a:lin ang="2700000"/>
            </a:gradFill>
          </p:spPr>
          <p:txBody>
            <a:bodyPr/>
            <a:lstStyle/>
            <a:p>
              <a:endParaRPr lang="en-US"/>
            </a:p>
          </p:txBody>
        </p:sp>
        <p:sp>
          <p:nvSpPr>
            <p:cNvPr id="28" name="TextBox 28"/>
            <p:cNvSpPr txBox="1"/>
            <p:nvPr/>
          </p:nvSpPr>
          <p:spPr>
            <a:xfrm>
              <a:off x="0" y="-38100"/>
              <a:ext cx="2674812" cy="574499"/>
            </a:xfrm>
            <a:prstGeom prst="rect">
              <a:avLst/>
            </a:prstGeom>
          </p:spPr>
          <p:txBody>
            <a:bodyPr lIns="50800" tIns="50800" rIns="50800" bIns="50800" rtlCol="0" anchor="ctr"/>
            <a:lstStyle/>
            <a:p>
              <a:pPr algn="l">
                <a:lnSpc>
                  <a:spcPts val="3079"/>
                </a:lnSpc>
              </a:pPr>
              <a:endParaRPr/>
            </a:p>
          </p:txBody>
        </p:sp>
      </p:grpSp>
      <p:grpSp>
        <p:nvGrpSpPr>
          <p:cNvPr id="29" name="Group 29"/>
          <p:cNvGrpSpPr/>
          <p:nvPr/>
        </p:nvGrpSpPr>
        <p:grpSpPr>
          <a:xfrm>
            <a:off x="2422772" y="6909584"/>
            <a:ext cx="13511110" cy="1936158"/>
            <a:chOff x="0" y="-48684"/>
            <a:chExt cx="2674812" cy="618503"/>
          </a:xfrm>
        </p:grpSpPr>
        <p:sp>
          <p:nvSpPr>
            <p:cNvPr id="30" name="Freeform 30"/>
            <p:cNvSpPr/>
            <p:nvPr/>
          </p:nvSpPr>
          <p:spPr>
            <a:xfrm>
              <a:off x="0" y="-48684"/>
              <a:ext cx="2674812" cy="618503"/>
            </a:xfrm>
            <a:custGeom>
              <a:avLst/>
              <a:gdLst/>
              <a:ahLst/>
              <a:cxnLst/>
              <a:rect l="l" t="t" r="r" b="b"/>
              <a:pathLst>
                <a:path w="2674812" h="536399">
                  <a:moveTo>
                    <a:pt x="27738" y="0"/>
                  </a:moveTo>
                  <a:lnTo>
                    <a:pt x="2647073" y="0"/>
                  </a:lnTo>
                  <a:cubicBezTo>
                    <a:pt x="2654430" y="0"/>
                    <a:pt x="2661485" y="2922"/>
                    <a:pt x="2666687" y="8124"/>
                  </a:cubicBezTo>
                  <a:cubicBezTo>
                    <a:pt x="2671889" y="13326"/>
                    <a:pt x="2674812" y="20382"/>
                    <a:pt x="2674812" y="27738"/>
                  </a:cubicBezTo>
                  <a:lnTo>
                    <a:pt x="2674812" y="508661"/>
                  </a:lnTo>
                  <a:cubicBezTo>
                    <a:pt x="2674812" y="516017"/>
                    <a:pt x="2671889" y="523073"/>
                    <a:pt x="2666687" y="528274"/>
                  </a:cubicBezTo>
                  <a:cubicBezTo>
                    <a:pt x="2661485" y="533476"/>
                    <a:pt x="2654430" y="536399"/>
                    <a:pt x="2647073" y="536399"/>
                  </a:cubicBezTo>
                  <a:lnTo>
                    <a:pt x="27738" y="536399"/>
                  </a:lnTo>
                  <a:cubicBezTo>
                    <a:pt x="20382" y="536399"/>
                    <a:pt x="13326" y="533476"/>
                    <a:pt x="8124" y="528274"/>
                  </a:cubicBezTo>
                  <a:cubicBezTo>
                    <a:pt x="2922" y="523073"/>
                    <a:pt x="0" y="516017"/>
                    <a:pt x="0" y="508661"/>
                  </a:cubicBezTo>
                  <a:lnTo>
                    <a:pt x="0" y="27738"/>
                  </a:lnTo>
                  <a:cubicBezTo>
                    <a:pt x="0" y="20382"/>
                    <a:pt x="2922" y="13326"/>
                    <a:pt x="8124" y="8124"/>
                  </a:cubicBezTo>
                  <a:cubicBezTo>
                    <a:pt x="13326" y="2922"/>
                    <a:pt x="20382" y="0"/>
                    <a:pt x="27738" y="0"/>
                  </a:cubicBezTo>
                  <a:close/>
                </a:path>
              </a:pathLst>
            </a:custGeom>
            <a:gradFill rotWithShape="1">
              <a:gsLst>
                <a:gs pos="0">
                  <a:srgbClr val="152530">
                    <a:alpha val="100000"/>
                  </a:srgbClr>
                </a:gs>
                <a:gs pos="100000">
                  <a:srgbClr val="152530">
                    <a:alpha val="36500"/>
                  </a:srgbClr>
                </a:gs>
              </a:gsLst>
              <a:lin ang="2700000"/>
            </a:gradFill>
          </p:spPr>
          <p:txBody>
            <a:bodyPr/>
            <a:lstStyle/>
            <a:p>
              <a:r>
                <a:rPr lang="en-US" sz="3000" dirty="0">
                  <a:solidFill>
                    <a:schemeClr val="bg1"/>
                  </a:solidFill>
                </a:rPr>
                <a:t>      </a:t>
              </a:r>
              <a:endParaRPr lang="en-US" sz="3000" dirty="0">
                <a:solidFill>
                  <a:schemeClr val="bg1"/>
                </a:solidFill>
                <a:cs typeface="Arial" panose="020B0604020202020204" pitchFamily="34" charset="0"/>
              </a:endParaRPr>
            </a:p>
          </p:txBody>
        </p:sp>
        <p:sp>
          <p:nvSpPr>
            <p:cNvPr id="31" name="TextBox 31"/>
            <p:cNvSpPr txBox="1"/>
            <p:nvPr/>
          </p:nvSpPr>
          <p:spPr>
            <a:xfrm>
              <a:off x="0" y="-38100"/>
              <a:ext cx="2674812" cy="574499"/>
            </a:xfrm>
            <a:prstGeom prst="rect">
              <a:avLst/>
            </a:prstGeom>
          </p:spPr>
          <p:txBody>
            <a:bodyPr lIns="50800" tIns="50800" rIns="50800" bIns="50800" rtlCol="0" anchor="ctr"/>
            <a:lstStyle/>
            <a:p>
              <a:pPr algn="l">
                <a:lnSpc>
                  <a:spcPts val="3079"/>
                </a:lnSpc>
              </a:pPr>
              <a:endParaRPr/>
            </a:p>
          </p:txBody>
        </p:sp>
      </p:grpSp>
      <p:sp>
        <p:nvSpPr>
          <p:cNvPr id="32" name="TextBox 32"/>
          <p:cNvSpPr txBox="1"/>
          <p:nvPr/>
        </p:nvSpPr>
        <p:spPr>
          <a:xfrm>
            <a:off x="4572001" y="3339709"/>
            <a:ext cx="10744200" cy="923330"/>
          </a:xfrm>
          <a:prstGeom prst="rect">
            <a:avLst/>
          </a:prstGeom>
        </p:spPr>
        <p:txBody>
          <a:bodyPr wrap="square" lIns="0" tIns="0" rIns="0" bIns="0" rtlCol="0" anchor="t">
            <a:spAutoFit/>
          </a:bodyPr>
          <a:lstStyle/>
          <a:p>
            <a:pPr algn="l"/>
            <a:r>
              <a:rPr lang="en-US" sz="3000" i="0" dirty="0">
                <a:solidFill>
                  <a:schemeClr val="bg1"/>
                </a:solidFill>
                <a:effectLst/>
                <a:latin typeface="Aptos" panose="020B0004020202020204" pitchFamily="34" charset="0"/>
              </a:rPr>
              <a:t>Pacific Gas &amp; Electric </a:t>
            </a:r>
            <a:r>
              <a:rPr lang="en-US" sz="3000" b="1" i="0" dirty="0">
                <a:solidFill>
                  <a:schemeClr val="bg1"/>
                </a:solidFill>
                <a:effectLst/>
                <a:latin typeface="Aptos" panose="020B0004020202020204" pitchFamily="34" charset="0"/>
              </a:rPr>
              <a:t>cut electric rates by 11%</a:t>
            </a:r>
            <a:r>
              <a:rPr lang="en-US" sz="3000" dirty="0">
                <a:solidFill>
                  <a:schemeClr val="bg1"/>
                </a:solidFill>
                <a:latin typeface="Aptos" panose="020B0004020202020204" pitchFamily="34" charset="0"/>
              </a:rPr>
              <a:t>,</a:t>
            </a:r>
            <a:r>
              <a:rPr lang="en-US" sz="3000" b="0" i="0" dirty="0">
                <a:solidFill>
                  <a:schemeClr val="bg1"/>
                </a:solidFill>
                <a:effectLst/>
                <a:latin typeface="Aptos" panose="020B0004020202020204" pitchFamily="34" charset="0"/>
              </a:rPr>
              <a:t> citing data center growth as a driver.</a:t>
            </a:r>
          </a:p>
        </p:txBody>
      </p:sp>
      <p:sp>
        <p:nvSpPr>
          <p:cNvPr id="41" name="TextBox 40">
            <a:extLst>
              <a:ext uri="{FF2B5EF4-FFF2-40B4-BE49-F238E27FC236}">
                <a16:creationId xmlns:a16="http://schemas.microsoft.com/office/drawing/2014/main" id="{F6E13520-C476-54E9-55F8-7F077CFAD3A0}"/>
              </a:ext>
            </a:extLst>
          </p:cNvPr>
          <p:cNvSpPr txBox="1"/>
          <p:nvPr/>
        </p:nvSpPr>
        <p:spPr>
          <a:xfrm>
            <a:off x="4572000" y="5143500"/>
            <a:ext cx="10849888" cy="1015663"/>
          </a:xfrm>
          <a:prstGeom prst="rect">
            <a:avLst/>
          </a:prstGeom>
          <a:noFill/>
        </p:spPr>
        <p:txBody>
          <a:bodyPr wrap="square">
            <a:spAutoFit/>
          </a:bodyPr>
          <a:lstStyle/>
          <a:p>
            <a:pPr algn="l"/>
            <a:r>
              <a:rPr lang="en-US" sz="3000" dirty="0">
                <a:solidFill>
                  <a:schemeClr val="bg1"/>
                </a:solidFill>
                <a:latin typeface="Aptos" panose="020B0004020202020204" pitchFamily="34" charset="0"/>
              </a:rPr>
              <a:t>Indiana Michigan &amp; Power </a:t>
            </a:r>
            <a:r>
              <a:rPr lang="en-US" sz="3000" i="0" dirty="0">
                <a:solidFill>
                  <a:schemeClr val="bg1"/>
                </a:solidFill>
                <a:effectLst/>
                <a:latin typeface="Aptos" panose="020B0004020202020204" pitchFamily="34" charset="0"/>
              </a:rPr>
              <a:t>is </a:t>
            </a:r>
            <a:r>
              <a:rPr lang="en-US" sz="3000" b="1" i="0" dirty="0">
                <a:solidFill>
                  <a:schemeClr val="bg1"/>
                </a:solidFill>
                <a:effectLst/>
                <a:latin typeface="Aptos" panose="020B0004020202020204" pitchFamily="34" charset="0"/>
              </a:rPr>
              <a:t>reducing base electric rates</a:t>
            </a:r>
            <a:r>
              <a:rPr lang="en-US" sz="3000" b="0" i="0" dirty="0">
                <a:solidFill>
                  <a:schemeClr val="bg1"/>
                </a:solidFill>
                <a:effectLst/>
                <a:latin typeface="Aptos" panose="020B0004020202020204" pitchFamily="34" charset="0"/>
              </a:rPr>
              <a:t> citing new revenue from data centers in its service area.</a:t>
            </a:r>
          </a:p>
        </p:txBody>
      </p:sp>
      <p:sp>
        <p:nvSpPr>
          <p:cNvPr id="33" name="TextBox 32">
            <a:extLst>
              <a:ext uri="{FF2B5EF4-FFF2-40B4-BE49-F238E27FC236}">
                <a16:creationId xmlns:a16="http://schemas.microsoft.com/office/drawing/2014/main" id="{E7817CAD-58C3-456D-1883-15D26714D8DD}"/>
              </a:ext>
            </a:extLst>
          </p:cNvPr>
          <p:cNvSpPr txBox="1"/>
          <p:nvPr/>
        </p:nvSpPr>
        <p:spPr>
          <a:xfrm>
            <a:off x="4572000" y="7158319"/>
            <a:ext cx="10849888" cy="1477328"/>
          </a:xfrm>
          <a:prstGeom prst="rect">
            <a:avLst/>
          </a:prstGeom>
          <a:noFill/>
        </p:spPr>
        <p:txBody>
          <a:bodyPr wrap="square">
            <a:spAutoFit/>
          </a:bodyPr>
          <a:lstStyle/>
          <a:p>
            <a:r>
              <a:rPr lang="en-US" sz="3000" b="0" i="0" dirty="0">
                <a:solidFill>
                  <a:schemeClr val="bg1"/>
                </a:solidFill>
                <a:effectLst/>
                <a:latin typeface="Aptos" panose="020B0004020202020204" pitchFamily="34" charset="0"/>
              </a:rPr>
              <a:t>Dominion Power: Northern VA residential electric customers </a:t>
            </a:r>
            <a:r>
              <a:rPr lang="en-US" sz="3000" b="1" i="0" dirty="0">
                <a:solidFill>
                  <a:schemeClr val="bg1"/>
                </a:solidFill>
                <a:effectLst/>
                <a:latin typeface="Aptos" panose="020B0004020202020204" pitchFamily="34" charset="0"/>
              </a:rPr>
              <a:t>pay 10% below the national average</a:t>
            </a:r>
            <a:r>
              <a:rPr lang="en-US" sz="3000" b="0" i="0" dirty="0">
                <a:solidFill>
                  <a:schemeClr val="bg1"/>
                </a:solidFill>
                <a:effectLst/>
                <a:latin typeface="Aptos" panose="020B0004020202020204" pitchFamily="34" charset="0"/>
              </a:rPr>
              <a:t> on transmission costs because of data centers. </a:t>
            </a:r>
            <a:endParaRPr lang="en-US" sz="3000" dirty="0">
              <a:solidFill>
                <a:schemeClr val="bg1"/>
              </a:solidFill>
              <a:latin typeface="Aptos" panose="020B00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5C4EE219-B998-1B19-B757-5612FAEF0406}"/>
              </a:ext>
            </a:extLst>
          </p:cNvPr>
          <p:cNvSpPr/>
          <p:nvPr/>
        </p:nvSpPr>
        <p:spPr>
          <a:xfrm>
            <a:off x="2724636" y="3113683"/>
            <a:ext cx="1219200" cy="121920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69B6961-081C-6B85-37BC-5EE77303A0C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66112" y="3360256"/>
            <a:ext cx="884840" cy="709716"/>
          </a:xfrm>
          <a:prstGeom prst="rect">
            <a:avLst/>
          </a:prstGeom>
        </p:spPr>
      </p:pic>
      <p:sp>
        <p:nvSpPr>
          <p:cNvPr id="9" name="Oval 8">
            <a:extLst>
              <a:ext uri="{FF2B5EF4-FFF2-40B4-BE49-F238E27FC236}">
                <a16:creationId xmlns:a16="http://schemas.microsoft.com/office/drawing/2014/main" id="{8CB09F9A-9BD4-31FB-66D9-8AC404D2875A}"/>
              </a:ext>
            </a:extLst>
          </p:cNvPr>
          <p:cNvSpPr/>
          <p:nvPr/>
        </p:nvSpPr>
        <p:spPr>
          <a:xfrm>
            <a:off x="2724636" y="5144501"/>
            <a:ext cx="1219200" cy="121920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8790C73-BD7F-0FA8-A908-77417081A7D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66112" y="5391074"/>
            <a:ext cx="884840" cy="709716"/>
          </a:xfrm>
          <a:prstGeom prst="rect">
            <a:avLst/>
          </a:prstGeom>
        </p:spPr>
      </p:pic>
      <p:sp>
        <p:nvSpPr>
          <p:cNvPr id="11" name="Oval 10">
            <a:extLst>
              <a:ext uri="{FF2B5EF4-FFF2-40B4-BE49-F238E27FC236}">
                <a16:creationId xmlns:a16="http://schemas.microsoft.com/office/drawing/2014/main" id="{4873A376-0CD3-0313-96ED-756DEAD1AF85}"/>
              </a:ext>
            </a:extLst>
          </p:cNvPr>
          <p:cNvSpPr/>
          <p:nvPr/>
        </p:nvSpPr>
        <p:spPr>
          <a:xfrm>
            <a:off x="2724636" y="7217849"/>
            <a:ext cx="1219200" cy="121920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77C625C4-353F-F491-56DF-DCFFF42882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66112" y="7464422"/>
            <a:ext cx="884840" cy="709716"/>
          </a:xfrm>
          <a:prstGeom prst="rect">
            <a:avLst/>
          </a:prstGeom>
        </p:spPr>
      </p:pic>
    </p:spTree>
    <p:extLst>
      <p:ext uri="{BB962C8B-B14F-4D97-AF65-F5344CB8AC3E}">
        <p14:creationId xmlns:p14="http://schemas.microsoft.com/office/powerpoint/2010/main" val="749632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3091273" y="-909227"/>
            <a:ext cx="12105454" cy="12105454"/>
            <a:chOff x="0" y="0"/>
            <a:chExt cx="6350000" cy="6350000"/>
          </a:xfrm>
        </p:grpSpPr>
        <p:sp>
          <p:nvSpPr>
            <p:cNvPr id="4" name="Freeform 4"/>
            <p:cNvSpPr/>
            <p:nvPr/>
          </p:nvSpPr>
          <p:spPr>
            <a:xfrm>
              <a:off x="541020" y="537210"/>
              <a:ext cx="5255260" cy="5255260"/>
            </a:xfrm>
            <a:custGeom>
              <a:avLst/>
              <a:gdLst/>
              <a:ahLst/>
              <a:cxnLst/>
              <a:rect l="l" t="t" r="r" b="b"/>
              <a:pathLst>
                <a:path w="5255260" h="5255260">
                  <a:moveTo>
                    <a:pt x="2627630" y="0"/>
                  </a:moveTo>
                  <a:cubicBezTo>
                    <a:pt x="1176430" y="0"/>
                    <a:pt x="0" y="1176430"/>
                    <a:pt x="0" y="2627630"/>
                  </a:cubicBezTo>
                  <a:cubicBezTo>
                    <a:pt x="0" y="4078830"/>
                    <a:pt x="1176430" y="5255260"/>
                    <a:pt x="2627630" y="5255260"/>
                  </a:cubicBezTo>
                  <a:cubicBezTo>
                    <a:pt x="4078830" y="5255260"/>
                    <a:pt x="5255260" y="4078830"/>
                    <a:pt x="5255260" y="2627630"/>
                  </a:cubicBezTo>
                  <a:cubicBezTo>
                    <a:pt x="5255260" y="1176430"/>
                    <a:pt x="4078830" y="0"/>
                    <a:pt x="2627630" y="0"/>
                  </a:cubicBezTo>
                  <a:close/>
                </a:path>
              </a:pathLst>
            </a:custGeom>
            <a:blipFill>
              <a:blip r:embed="rId3" cstate="print">
                <a:alphaModFix amt="53000"/>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5" name="Group 5"/>
          <p:cNvGrpSpPr/>
          <p:nvPr/>
        </p:nvGrpSpPr>
        <p:grpSpPr>
          <a:xfrm>
            <a:off x="5027854" y="1027354"/>
            <a:ext cx="8232291" cy="823229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82F54">
                <a:alpha val="60000"/>
              </a:srgbClr>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228644" y="6641478"/>
            <a:ext cx="3830712" cy="888191"/>
            <a:chOff x="0" y="0"/>
            <a:chExt cx="1008912" cy="233927"/>
          </a:xfrm>
        </p:grpSpPr>
        <p:sp>
          <p:nvSpPr>
            <p:cNvPr id="9" name="Freeform 9"/>
            <p:cNvSpPr/>
            <p:nvPr/>
          </p:nvSpPr>
          <p:spPr>
            <a:xfrm>
              <a:off x="0" y="0"/>
              <a:ext cx="1008912" cy="233927"/>
            </a:xfrm>
            <a:custGeom>
              <a:avLst/>
              <a:gdLst/>
              <a:ahLst/>
              <a:cxnLst/>
              <a:rect l="l" t="t" r="r" b="b"/>
              <a:pathLst>
                <a:path w="1008912" h="233927">
                  <a:moveTo>
                    <a:pt x="103072" y="0"/>
                  </a:moveTo>
                  <a:lnTo>
                    <a:pt x="905840" y="0"/>
                  </a:lnTo>
                  <a:cubicBezTo>
                    <a:pt x="962765" y="0"/>
                    <a:pt x="1008912" y="46147"/>
                    <a:pt x="1008912" y="103072"/>
                  </a:cubicBezTo>
                  <a:lnTo>
                    <a:pt x="1008912" y="130855"/>
                  </a:lnTo>
                  <a:cubicBezTo>
                    <a:pt x="1008912" y="158192"/>
                    <a:pt x="998052" y="184408"/>
                    <a:pt x="978723" y="203738"/>
                  </a:cubicBezTo>
                  <a:cubicBezTo>
                    <a:pt x="959393" y="223068"/>
                    <a:pt x="933176" y="233927"/>
                    <a:pt x="905840" y="233927"/>
                  </a:cubicBezTo>
                  <a:lnTo>
                    <a:pt x="103072" y="233927"/>
                  </a:lnTo>
                  <a:cubicBezTo>
                    <a:pt x="46147" y="233927"/>
                    <a:pt x="0" y="187780"/>
                    <a:pt x="0" y="130855"/>
                  </a:cubicBezTo>
                  <a:lnTo>
                    <a:pt x="0" y="103072"/>
                  </a:lnTo>
                  <a:cubicBezTo>
                    <a:pt x="0" y="46147"/>
                    <a:pt x="46147" y="0"/>
                    <a:pt x="103072" y="0"/>
                  </a:cubicBezTo>
                  <a:close/>
                </a:path>
              </a:pathLst>
            </a:custGeom>
            <a:solidFill>
              <a:srgbClr val="F26F21"/>
            </a:solidFill>
            <a:ln cap="rnd">
              <a:noFill/>
              <a:prstDash val="solid"/>
              <a:round/>
            </a:ln>
          </p:spPr>
          <p:txBody>
            <a:bodyPr/>
            <a:lstStyle/>
            <a:p>
              <a:endParaRPr lang="en-US">
                <a:latin typeface="Aptos" panose="020B0004020202020204" pitchFamily="34" charset="0"/>
              </a:endParaRPr>
            </a:p>
          </p:txBody>
        </p:sp>
        <p:sp>
          <p:nvSpPr>
            <p:cNvPr id="10" name="TextBox 10"/>
            <p:cNvSpPr txBox="1"/>
            <p:nvPr/>
          </p:nvSpPr>
          <p:spPr>
            <a:xfrm>
              <a:off x="0" y="-38100"/>
              <a:ext cx="1008912" cy="272027"/>
            </a:xfrm>
            <a:prstGeom prst="rect">
              <a:avLst/>
            </a:prstGeom>
          </p:spPr>
          <p:txBody>
            <a:bodyPr lIns="50800" tIns="50800" rIns="50800" bIns="50800" rtlCol="0" anchor="ctr"/>
            <a:lstStyle/>
            <a:p>
              <a:pPr algn="ctr">
                <a:lnSpc>
                  <a:spcPts val="2659"/>
                </a:lnSpc>
              </a:pPr>
              <a:endParaRPr>
                <a:latin typeface="Aptos" panose="020B0004020202020204" pitchFamily="34" charset="0"/>
              </a:endParaRPr>
            </a:p>
          </p:txBody>
        </p:sp>
      </p:grpSp>
      <p:sp>
        <p:nvSpPr>
          <p:cNvPr id="11" name="Freeform 11"/>
          <p:cNvSpPr/>
          <p:nvPr/>
        </p:nvSpPr>
        <p:spPr>
          <a:xfrm>
            <a:off x="5625112" y="3990256"/>
            <a:ext cx="7037775" cy="2111333"/>
          </a:xfrm>
          <a:custGeom>
            <a:avLst/>
            <a:gdLst/>
            <a:ahLst/>
            <a:cxnLst/>
            <a:rect l="l" t="t" r="r" b="b"/>
            <a:pathLst>
              <a:path w="7037775" h="2111333">
                <a:moveTo>
                  <a:pt x="0" y="0"/>
                </a:moveTo>
                <a:lnTo>
                  <a:pt x="7037776" y="0"/>
                </a:lnTo>
                <a:lnTo>
                  <a:pt x="7037776" y="2111333"/>
                </a:lnTo>
                <a:lnTo>
                  <a:pt x="0" y="2111333"/>
                </a:lnTo>
                <a:lnTo>
                  <a:pt x="0" y="0"/>
                </a:lnTo>
                <a:close/>
              </a:path>
            </a:pathLst>
          </a:custGeom>
          <a:blipFill>
            <a:blip r:embed="rId4"/>
            <a:stretch>
              <a:fillRect/>
            </a:stretch>
          </a:blipFill>
        </p:spPr>
        <p:txBody>
          <a:bodyPr/>
          <a:lstStyle/>
          <a:p>
            <a:endParaRPr lang="en-US"/>
          </a:p>
        </p:txBody>
      </p:sp>
      <p:sp>
        <p:nvSpPr>
          <p:cNvPr id="12" name="Freeform 12"/>
          <p:cNvSpPr/>
          <p:nvPr/>
        </p:nvSpPr>
        <p:spPr>
          <a:xfrm>
            <a:off x="15151061" y="7150061"/>
            <a:ext cx="2108239" cy="2108239"/>
          </a:xfrm>
          <a:custGeom>
            <a:avLst/>
            <a:gdLst/>
            <a:ahLst/>
            <a:cxnLst/>
            <a:rect l="l" t="t" r="r" b="b"/>
            <a:pathLst>
              <a:path w="2108239" h="2108239">
                <a:moveTo>
                  <a:pt x="0" y="0"/>
                </a:moveTo>
                <a:lnTo>
                  <a:pt x="2108239" y="0"/>
                </a:lnTo>
                <a:lnTo>
                  <a:pt x="2108239" y="2108239"/>
                </a:lnTo>
                <a:lnTo>
                  <a:pt x="0" y="2108239"/>
                </a:lnTo>
                <a:lnTo>
                  <a:pt x="0" y="0"/>
                </a:lnTo>
                <a:close/>
              </a:path>
            </a:pathLst>
          </a:custGeom>
          <a:blipFill>
            <a:blip r:embed="rId5" cstate="print">
              <a:extLst>
                <a:ext uri="{28A0092B-C50C-407E-A947-70E740481C1C}">
                  <a14:useLocalDpi xmlns:a14="http://schemas.microsoft.com/office/drawing/2010/main"/>
                </a:ext>
              </a:extLst>
            </a:blip>
            <a:stretch>
              <a:fillRect/>
            </a:stretch>
          </a:blipFill>
        </p:spPr>
        <p:txBody>
          <a:bodyPr/>
          <a:lstStyle/>
          <a:p>
            <a:endParaRPr lang="en-US"/>
          </a:p>
        </p:txBody>
      </p:sp>
      <p:sp>
        <p:nvSpPr>
          <p:cNvPr id="13" name="TextBox 13"/>
          <p:cNvSpPr txBox="1"/>
          <p:nvPr/>
        </p:nvSpPr>
        <p:spPr>
          <a:xfrm>
            <a:off x="1028700" y="2919256"/>
            <a:ext cx="16230600" cy="688359"/>
          </a:xfrm>
          <a:prstGeom prst="rect">
            <a:avLst/>
          </a:prstGeom>
        </p:spPr>
        <p:txBody>
          <a:bodyPr lIns="0" tIns="0" rIns="0" bIns="0" rtlCol="0" anchor="t">
            <a:spAutoFit/>
          </a:bodyPr>
          <a:lstStyle/>
          <a:p>
            <a:pPr algn="ctr">
              <a:lnSpc>
                <a:spcPts val="5010"/>
              </a:lnSpc>
            </a:pPr>
            <a:r>
              <a:rPr lang="en-US" sz="5629" b="1" spc="-50" dirty="0">
                <a:solidFill>
                  <a:srgbClr val="FFFFFF"/>
                </a:solidFill>
                <a:latin typeface="Aptos" panose="020B0004020202020204" pitchFamily="34" charset="0"/>
                <a:ea typeface="Helvetica Now Display Heavy"/>
                <a:cs typeface="Helvetica Now Display Heavy"/>
                <a:sym typeface="Helvetica Now Display Heavy"/>
              </a:rPr>
              <a:t>Learn More</a:t>
            </a:r>
          </a:p>
        </p:txBody>
      </p:sp>
      <p:sp>
        <p:nvSpPr>
          <p:cNvPr id="14" name="TextBox 14"/>
          <p:cNvSpPr txBox="1"/>
          <p:nvPr/>
        </p:nvSpPr>
        <p:spPr>
          <a:xfrm>
            <a:off x="4002844" y="6770296"/>
            <a:ext cx="10282312" cy="563881"/>
          </a:xfrm>
          <a:prstGeom prst="rect">
            <a:avLst/>
          </a:prstGeom>
        </p:spPr>
        <p:txBody>
          <a:bodyPr lIns="0" tIns="0" rIns="0" bIns="0" rtlCol="0" anchor="t">
            <a:spAutoFit/>
          </a:bodyPr>
          <a:lstStyle/>
          <a:p>
            <a:pPr algn="ctr">
              <a:lnSpc>
                <a:spcPts val="4619"/>
              </a:lnSpc>
            </a:pPr>
            <a:r>
              <a:rPr lang="en-US" sz="3299" b="1" dirty="0">
                <a:solidFill>
                  <a:srgbClr val="FFFFFF"/>
                </a:solidFill>
                <a:latin typeface="Canva Sans Medium"/>
                <a:ea typeface="Canva Sans Medium"/>
                <a:cs typeface="Canva Sans Medium"/>
                <a:sym typeface="Canva Sans Medium"/>
              </a:rPr>
              <a:t>bit.ly/dca-md</a:t>
            </a:r>
            <a:endParaRPr lang="en-US" sz="3299" b="1" dirty="0">
              <a:solidFill>
                <a:srgbClr val="FFFFFF"/>
              </a:solidFill>
              <a:latin typeface="Canva Sans Medium"/>
              <a:ea typeface="Canva Sans Medium"/>
              <a:cs typeface="Canva Sans Medium"/>
              <a:sym typeface="Canva Sans Medium"/>
              <a:hlinkClick r:id="rId6" tooltip="https://bit.ly/dca-m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3EA50-644B-7531-A10D-AC20812A603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586F4A0-F47E-7C1D-706E-1EC1464F405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a:p>
        </p:txBody>
      </p:sp>
      <p:sp>
        <p:nvSpPr>
          <p:cNvPr id="10" name="TextBox 10">
            <a:extLst>
              <a:ext uri="{FF2B5EF4-FFF2-40B4-BE49-F238E27FC236}">
                <a16:creationId xmlns:a16="http://schemas.microsoft.com/office/drawing/2014/main" id="{610A0C6B-D31D-20F6-D82F-8D1AB14A1E91}"/>
              </a:ext>
            </a:extLst>
          </p:cNvPr>
          <p:cNvSpPr txBox="1"/>
          <p:nvPr/>
        </p:nvSpPr>
        <p:spPr>
          <a:xfrm>
            <a:off x="4630322" y="6122425"/>
            <a:ext cx="2989678" cy="2907275"/>
          </a:xfrm>
          <a:prstGeom prst="rect">
            <a:avLst/>
          </a:prstGeom>
        </p:spPr>
        <p:txBody>
          <a:bodyPr lIns="50800" tIns="50800" rIns="50800" bIns="50800" rtlCol="0" anchor="ctr"/>
          <a:lstStyle/>
          <a:p>
            <a:pPr algn="ctr">
              <a:lnSpc>
                <a:spcPts val="2659"/>
              </a:lnSpc>
            </a:pPr>
            <a:endParaRPr/>
          </a:p>
        </p:txBody>
      </p:sp>
      <p:sp>
        <p:nvSpPr>
          <p:cNvPr id="13" name="TextBox 13">
            <a:extLst>
              <a:ext uri="{FF2B5EF4-FFF2-40B4-BE49-F238E27FC236}">
                <a16:creationId xmlns:a16="http://schemas.microsoft.com/office/drawing/2014/main" id="{40998F23-332D-3CAB-CCEE-E9954BDF5133}"/>
              </a:ext>
            </a:extLst>
          </p:cNvPr>
          <p:cNvSpPr txBox="1"/>
          <p:nvPr/>
        </p:nvSpPr>
        <p:spPr>
          <a:xfrm>
            <a:off x="1213067" y="7112410"/>
            <a:ext cx="3202531" cy="861774"/>
          </a:xfrm>
          <a:prstGeom prst="rect">
            <a:avLst/>
          </a:prstGeom>
        </p:spPr>
        <p:txBody>
          <a:bodyPr wrap="square" lIns="0" tIns="0" rIns="0" bIns="0" rtlCol="0" anchor="t">
            <a:spAutoFit/>
          </a:bodyPr>
          <a:lstStyle/>
          <a:p>
            <a:pPr algn="ctr"/>
            <a:r>
              <a:rPr lang="en-US" sz="3200" b="1" dirty="0">
                <a:solidFill>
                  <a:srgbClr val="FFFFFF"/>
                </a:solidFill>
                <a:latin typeface="Aptos" panose="020B0004020202020204" pitchFamily="34" charset="0"/>
                <a:ea typeface="Canva Sans Medium"/>
                <a:cs typeface="Canva Sans Medium"/>
                <a:sym typeface="Canva Sans Medium"/>
              </a:rPr>
              <a:t>Kelly Schulz</a:t>
            </a:r>
          </a:p>
          <a:p>
            <a:pPr algn="ctr"/>
            <a:r>
              <a:rPr lang="en-US" sz="2400" dirty="0">
                <a:solidFill>
                  <a:srgbClr val="FFFFFF"/>
                </a:solidFill>
                <a:latin typeface="Aptos" panose="020B0004020202020204" pitchFamily="34" charset="0"/>
                <a:ea typeface="Canva Sans Medium"/>
                <a:cs typeface="Canva Sans Medium"/>
                <a:sym typeface="Canva Sans Medium"/>
              </a:rPr>
              <a:t>Maryland Tech Council</a:t>
            </a:r>
          </a:p>
        </p:txBody>
      </p:sp>
      <p:sp>
        <p:nvSpPr>
          <p:cNvPr id="14" name="TextBox 11">
            <a:extLst>
              <a:ext uri="{FF2B5EF4-FFF2-40B4-BE49-F238E27FC236}">
                <a16:creationId xmlns:a16="http://schemas.microsoft.com/office/drawing/2014/main" id="{28B283C1-F6E1-44DB-6292-74C5F6684D4C}"/>
              </a:ext>
            </a:extLst>
          </p:cNvPr>
          <p:cNvSpPr txBox="1"/>
          <p:nvPr/>
        </p:nvSpPr>
        <p:spPr>
          <a:xfrm>
            <a:off x="1028700" y="1714500"/>
            <a:ext cx="16230600" cy="2031325"/>
          </a:xfrm>
          <a:prstGeom prst="rect">
            <a:avLst/>
          </a:prstGeom>
        </p:spPr>
        <p:txBody>
          <a:bodyPr lIns="0" tIns="0" rIns="0" bIns="0" rtlCol="0" anchor="t">
            <a:spAutoFit/>
          </a:bodyPr>
          <a:lstStyle/>
          <a:p>
            <a:pPr algn="ctr"/>
            <a:r>
              <a:rPr lang="en-US" sz="6600" b="1" spc="-98" dirty="0">
                <a:solidFill>
                  <a:srgbClr val="FFFFFF"/>
                </a:solidFill>
                <a:latin typeface="Aptos" panose="020B0004020202020204" pitchFamily="34" charset="0"/>
                <a:ea typeface="Helvetica Now Display Heavy"/>
                <a:cs typeface="Helvetica Now Display Heavy"/>
                <a:sym typeface="Helvetica Now Display Heavy"/>
              </a:rPr>
              <a:t>Proposed Data Center Development Information Session</a:t>
            </a:r>
          </a:p>
        </p:txBody>
      </p:sp>
      <p:sp>
        <p:nvSpPr>
          <p:cNvPr id="19" name="TextBox 13">
            <a:extLst>
              <a:ext uri="{FF2B5EF4-FFF2-40B4-BE49-F238E27FC236}">
                <a16:creationId xmlns:a16="http://schemas.microsoft.com/office/drawing/2014/main" id="{AB07DCFE-529B-1498-1CA3-207B601BDF88}"/>
              </a:ext>
            </a:extLst>
          </p:cNvPr>
          <p:cNvSpPr txBox="1"/>
          <p:nvPr/>
        </p:nvSpPr>
        <p:spPr>
          <a:xfrm>
            <a:off x="5194352" y="7112410"/>
            <a:ext cx="3513221" cy="861774"/>
          </a:xfrm>
          <a:prstGeom prst="rect">
            <a:avLst/>
          </a:prstGeom>
        </p:spPr>
        <p:txBody>
          <a:bodyPr wrap="square" lIns="0" tIns="0" rIns="0" bIns="0" rtlCol="0" anchor="t">
            <a:spAutoFit/>
          </a:bodyPr>
          <a:lstStyle/>
          <a:p>
            <a:pPr algn="ctr"/>
            <a:r>
              <a:rPr lang="en-US" sz="3200" b="1" dirty="0">
                <a:solidFill>
                  <a:srgbClr val="FFFFFF"/>
                </a:solidFill>
                <a:latin typeface="Aptos" panose="020B0004020202020204" pitchFamily="34" charset="0"/>
                <a:ea typeface="Canva Sans Medium"/>
                <a:cs typeface="Canva Sans Medium"/>
                <a:sym typeface="Canva Sans Medium"/>
              </a:rPr>
              <a:t>Meghan Sweigart</a:t>
            </a:r>
          </a:p>
          <a:p>
            <a:pPr algn="ctr"/>
            <a:r>
              <a:rPr lang="en-US" sz="2400" dirty="0">
                <a:solidFill>
                  <a:srgbClr val="FFFFFF"/>
                </a:solidFill>
                <a:latin typeface="Aptos" panose="020B0004020202020204" pitchFamily="34" charset="0"/>
                <a:ea typeface="Canva Sans Medium"/>
                <a:cs typeface="Canva Sans Medium"/>
                <a:sym typeface="Canva Sans Medium"/>
              </a:rPr>
              <a:t>Tech Frederick</a:t>
            </a:r>
          </a:p>
        </p:txBody>
      </p:sp>
      <p:sp>
        <p:nvSpPr>
          <p:cNvPr id="20" name="TextBox 13">
            <a:extLst>
              <a:ext uri="{FF2B5EF4-FFF2-40B4-BE49-F238E27FC236}">
                <a16:creationId xmlns:a16="http://schemas.microsoft.com/office/drawing/2014/main" id="{00888A93-84BF-0133-5A74-DFE057F3315C}"/>
              </a:ext>
            </a:extLst>
          </p:cNvPr>
          <p:cNvSpPr txBox="1"/>
          <p:nvPr/>
        </p:nvSpPr>
        <p:spPr>
          <a:xfrm>
            <a:off x="9379215" y="7112410"/>
            <a:ext cx="3513221" cy="861774"/>
          </a:xfrm>
          <a:prstGeom prst="rect">
            <a:avLst/>
          </a:prstGeom>
        </p:spPr>
        <p:txBody>
          <a:bodyPr wrap="square" lIns="0" tIns="0" rIns="0" bIns="0" rtlCol="0" anchor="t">
            <a:spAutoFit/>
          </a:bodyPr>
          <a:lstStyle/>
          <a:p>
            <a:pPr algn="ctr"/>
            <a:r>
              <a:rPr lang="en-US" sz="3200" b="1" dirty="0">
                <a:solidFill>
                  <a:srgbClr val="FFFFFF"/>
                </a:solidFill>
                <a:latin typeface="Aptos" panose="020B0004020202020204" pitchFamily="34" charset="0"/>
                <a:ea typeface="Canva Sans Medium"/>
                <a:cs typeface="Canva Sans Medium"/>
                <a:sym typeface="Canva Sans Medium"/>
              </a:rPr>
              <a:t>Kraig Walsleben</a:t>
            </a:r>
          </a:p>
          <a:p>
            <a:pPr algn="ctr"/>
            <a:r>
              <a:rPr lang="en-US" sz="2400" dirty="0">
                <a:solidFill>
                  <a:srgbClr val="FFFFFF"/>
                </a:solidFill>
                <a:latin typeface="Aptos" panose="020B0004020202020204" pitchFamily="34" charset="0"/>
                <a:ea typeface="Canva Sans Medium"/>
                <a:cs typeface="Canva Sans Medium"/>
                <a:sym typeface="Canva Sans Medium"/>
              </a:rPr>
              <a:t>Rodgers Consulting</a:t>
            </a:r>
          </a:p>
        </p:txBody>
      </p:sp>
      <p:sp>
        <p:nvSpPr>
          <p:cNvPr id="21" name="TextBox 13">
            <a:extLst>
              <a:ext uri="{FF2B5EF4-FFF2-40B4-BE49-F238E27FC236}">
                <a16:creationId xmlns:a16="http://schemas.microsoft.com/office/drawing/2014/main" id="{ED5F9E5B-B0A6-AA66-5134-5903E3C6EA68}"/>
              </a:ext>
            </a:extLst>
          </p:cNvPr>
          <p:cNvSpPr txBox="1"/>
          <p:nvPr/>
        </p:nvSpPr>
        <p:spPr>
          <a:xfrm>
            <a:off x="13561712" y="7112410"/>
            <a:ext cx="3513221" cy="861774"/>
          </a:xfrm>
          <a:prstGeom prst="rect">
            <a:avLst/>
          </a:prstGeom>
        </p:spPr>
        <p:txBody>
          <a:bodyPr wrap="square" lIns="0" tIns="0" rIns="0" bIns="0" rtlCol="0" anchor="t">
            <a:spAutoFit/>
          </a:bodyPr>
          <a:lstStyle/>
          <a:p>
            <a:pPr algn="ctr"/>
            <a:r>
              <a:rPr lang="en-US" sz="3200" b="1" dirty="0">
                <a:solidFill>
                  <a:srgbClr val="FFFFFF"/>
                </a:solidFill>
                <a:latin typeface="Aptos" panose="020B0004020202020204" pitchFamily="34" charset="0"/>
                <a:ea typeface="Canva Sans Medium"/>
                <a:cs typeface="Canva Sans Medium"/>
                <a:sym typeface="Canva Sans Medium"/>
              </a:rPr>
              <a:t>Joe Whitebread</a:t>
            </a:r>
          </a:p>
          <a:p>
            <a:pPr algn="ctr"/>
            <a:r>
              <a:rPr lang="en-US" sz="2400" dirty="0">
                <a:solidFill>
                  <a:srgbClr val="FFFFFF"/>
                </a:solidFill>
                <a:latin typeface="Aptos" panose="020B0004020202020204" pitchFamily="34" charset="0"/>
                <a:ea typeface="Canva Sans Medium"/>
                <a:cs typeface="Canva Sans Medium"/>
                <a:sym typeface="Canva Sans Medium"/>
              </a:rPr>
              <a:t>Trammell Crow Company</a:t>
            </a:r>
          </a:p>
        </p:txBody>
      </p:sp>
      <p:pic>
        <p:nvPicPr>
          <p:cNvPr id="22" name="Picture 21">
            <a:extLst>
              <a:ext uri="{FF2B5EF4-FFF2-40B4-BE49-F238E27FC236}">
                <a16:creationId xmlns:a16="http://schemas.microsoft.com/office/drawing/2014/main" id="{5468585D-28FD-262D-9433-110EE53B7691}"/>
              </a:ext>
            </a:extLst>
          </p:cNvPr>
          <p:cNvPicPr>
            <a:picLocks noChangeAspect="1"/>
          </p:cNvPicPr>
          <p:nvPr/>
        </p:nvPicPr>
        <p:blipFill>
          <a:blip r:embed="rId3"/>
          <a:stretch>
            <a:fillRect/>
          </a:stretch>
        </p:blipFill>
        <p:spPr>
          <a:xfrm>
            <a:off x="1536751" y="4330903"/>
            <a:ext cx="2451151" cy="2451151"/>
          </a:xfrm>
          <a:prstGeom prst="rect">
            <a:avLst/>
          </a:prstGeom>
        </p:spPr>
      </p:pic>
      <p:pic>
        <p:nvPicPr>
          <p:cNvPr id="23" name="Picture 22">
            <a:extLst>
              <a:ext uri="{FF2B5EF4-FFF2-40B4-BE49-F238E27FC236}">
                <a16:creationId xmlns:a16="http://schemas.microsoft.com/office/drawing/2014/main" id="{32E8C29A-40F8-2C1E-639D-0689A6E6A9C0}"/>
              </a:ext>
            </a:extLst>
          </p:cNvPr>
          <p:cNvPicPr>
            <a:picLocks noChangeAspect="1"/>
          </p:cNvPicPr>
          <p:nvPr/>
        </p:nvPicPr>
        <p:blipFill>
          <a:blip r:embed="rId4"/>
          <a:stretch>
            <a:fillRect/>
          </a:stretch>
        </p:blipFill>
        <p:spPr>
          <a:xfrm>
            <a:off x="5723501" y="4330903"/>
            <a:ext cx="2451151" cy="2451151"/>
          </a:xfrm>
          <a:prstGeom prst="rect">
            <a:avLst/>
          </a:prstGeom>
        </p:spPr>
      </p:pic>
      <p:pic>
        <p:nvPicPr>
          <p:cNvPr id="24" name="Picture 23">
            <a:extLst>
              <a:ext uri="{FF2B5EF4-FFF2-40B4-BE49-F238E27FC236}">
                <a16:creationId xmlns:a16="http://schemas.microsoft.com/office/drawing/2014/main" id="{E53327EA-BF49-F651-0B55-174E9EF08402}"/>
              </a:ext>
            </a:extLst>
          </p:cNvPr>
          <p:cNvPicPr>
            <a:picLocks noChangeAspect="1"/>
          </p:cNvPicPr>
          <p:nvPr/>
        </p:nvPicPr>
        <p:blipFill>
          <a:blip r:embed="rId5"/>
          <a:stretch>
            <a:fillRect/>
          </a:stretch>
        </p:blipFill>
        <p:spPr>
          <a:xfrm>
            <a:off x="9910251" y="4330903"/>
            <a:ext cx="2451151" cy="2451151"/>
          </a:xfrm>
          <a:prstGeom prst="rect">
            <a:avLst/>
          </a:prstGeom>
        </p:spPr>
      </p:pic>
      <p:pic>
        <p:nvPicPr>
          <p:cNvPr id="25" name="Picture 24">
            <a:extLst>
              <a:ext uri="{FF2B5EF4-FFF2-40B4-BE49-F238E27FC236}">
                <a16:creationId xmlns:a16="http://schemas.microsoft.com/office/drawing/2014/main" id="{C4CB6495-79CE-96D4-1FC5-396560CA9B3B}"/>
              </a:ext>
            </a:extLst>
          </p:cNvPr>
          <p:cNvPicPr>
            <a:picLocks noChangeAspect="1"/>
          </p:cNvPicPr>
          <p:nvPr/>
        </p:nvPicPr>
        <p:blipFill>
          <a:blip r:embed="rId6"/>
          <a:stretch>
            <a:fillRect/>
          </a:stretch>
        </p:blipFill>
        <p:spPr>
          <a:xfrm>
            <a:off x="14097000" y="4330903"/>
            <a:ext cx="2451151" cy="2451151"/>
          </a:xfrm>
          <a:prstGeom prst="rect">
            <a:avLst/>
          </a:prstGeom>
        </p:spPr>
      </p:pic>
    </p:spTree>
    <p:extLst>
      <p:ext uri="{BB962C8B-B14F-4D97-AF65-F5344CB8AC3E}">
        <p14:creationId xmlns:p14="http://schemas.microsoft.com/office/powerpoint/2010/main" val="3565057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10824660" y="-475217"/>
            <a:ext cx="7463340" cy="10762217"/>
            <a:chOff x="0" y="0"/>
            <a:chExt cx="1965653" cy="2834493"/>
          </a:xfrm>
        </p:grpSpPr>
        <p:sp>
          <p:nvSpPr>
            <p:cNvPr id="4" name="Freeform 4"/>
            <p:cNvSpPr/>
            <p:nvPr/>
          </p:nvSpPr>
          <p:spPr>
            <a:xfrm>
              <a:off x="0" y="0"/>
              <a:ext cx="1965653" cy="2834493"/>
            </a:xfrm>
            <a:custGeom>
              <a:avLst/>
              <a:gdLst/>
              <a:ahLst/>
              <a:cxnLst/>
              <a:rect l="l" t="t" r="r" b="b"/>
              <a:pathLst>
                <a:path w="1965653" h="2834493">
                  <a:moveTo>
                    <a:pt x="0" y="0"/>
                  </a:moveTo>
                  <a:lnTo>
                    <a:pt x="1965653" y="0"/>
                  </a:lnTo>
                  <a:lnTo>
                    <a:pt x="1965653" y="2834493"/>
                  </a:lnTo>
                  <a:lnTo>
                    <a:pt x="0" y="2834493"/>
                  </a:lnTo>
                  <a:close/>
                </a:path>
              </a:pathLst>
            </a:custGeom>
            <a:solidFill>
              <a:srgbClr val="1F2942"/>
            </a:solidFill>
          </p:spPr>
          <p:txBody>
            <a:bodyPr/>
            <a:lstStyle/>
            <a:p>
              <a:endParaRPr lang="en-US"/>
            </a:p>
          </p:txBody>
        </p:sp>
        <p:sp>
          <p:nvSpPr>
            <p:cNvPr id="5" name="TextBox 5"/>
            <p:cNvSpPr txBox="1"/>
            <p:nvPr/>
          </p:nvSpPr>
          <p:spPr>
            <a:xfrm>
              <a:off x="0" y="-38100"/>
              <a:ext cx="1965653" cy="2872593"/>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3995102">
            <a:off x="15937198" y="-2322368"/>
            <a:ext cx="7660753" cy="5314647"/>
          </a:xfrm>
          <a:custGeom>
            <a:avLst/>
            <a:gdLst/>
            <a:ahLst/>
            <a:cxnLst/>
            <a:rect l="l" t="t" r="r" b="b"/>
            <a:pathLst>
              <a:path w="7660753" h="5314647">
                <a:moveTo>
                  <a:pt x="0" y="0"/>
                </a:moveTo>
                <a:lnTo>
                  <a:pt x="7660753" y="0"/>
                </a:lnTo>
                <a:lnTo>
                  <a:pt x="7660753" y="5314648"/>
                </a:lnTo>
                <a:lnTo>
                  <a:pt x="0" y="5314648"/>
                </a:lnTo>
                <a:lnTo>
                  <a:pt x="0" y="0"/>
                </a:lnTo>
                <a:close/>
              </a:path>
            </a:pathLst>
          </a:custGeom>
          <a:blipFill>
            <a:blip>
              <a:alphaModFix amt="48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12921206" y="2709418"/>
            <a:ext cx="5366794" cy="7636164"/>
            <a:chOff x="0" y="0"/>
            <a:chExt cx="1413476" cy="2011171"/>
          </a:xfrm>
        </p:grpSpPr>
        <p:sp>
          <p:nvSpPr>
            <p:cNvPr id="8" name="Freeform 8"/>
            <p:cNvSpPr/>
            <p:nvPr/>
          </p:nvSpPr>
          <p:spPr>
            <a:xfrm>
              <a:off x="0" y="0"/>
              <a:ext cx="1413477" cy="2011171"/>
            </a:xfrm>
            <a:custGeom>
              <a:avLst/>
              <a:gdLst/>
              <a:ahLst/>
              <a:cxnLst/>
              <a:rect l="l" t="t" r="r" b="b"/>
              <a:pathLst>
                <a:path w="1413477" h="2011171">
                  <a:moveTo>
                    <a:pt x="0" y="0"/>
                  </a:moveTo>
                  <a:lnTo>
                    <a:pt x="1413477" y="0"/>
                  </a:lnTo>
                  <a:lnTo>
                    <a:pt x="1413477" y="2011171"/>
                  </a:lnTo>
                  <a:lnTo>
                    <a:pt x="0" y="2011171"/>
                  </a:lnTo>
                  <a:close/>
                </a:path>
              </a:pathLst>
            </a:custGeom>
            <a:solidFill>
              <a:srgbClr val="3AC6F3"/>
            </a:solidFill>
          </p:spPr>
          <p:txBody>
            <a:bodyPr/>
            <a:lstStyle/>
            <a:p>
              <a:endParaRPr lang="en-US"/>
            </a:p>
          </p:txBody>
        </p:sp>
        <p:sp>
          <p:nvSpPr>
            <p:cNvPr id="9" name="TextBox 9"/>
            <p:cNvSpPr txBox="1"/>
            <p:nvPr/>
          </p:nvSpPr>
          <p:spPr>
            <a:xfrm>
              <a:off x="0" y="-38100"/>
              <a:ext cx="1413476" cy="2049271"/>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rot="2072494">
            <a:off x="-9178012" y="5784379"/>
            <a:ext cx="17484906" cy="5420321"/>
          </a:xfrm>
          <a:custGeom>
            <a:avLst/>
            <a:gdLst/>
            <a:ahLst/>
            <a:cxnLst/>
            <a:rect l="l" t="t" r="r" b="b"/>
            <a:pathLst>
              <a:path w="17484906" h="5420321">
                <a:moveTo>
                  <a:pt x="0" y="0"/>
                </a:moveTo>
                <a:lnTo>
                  <a:pt x="17484905" y="0"/>
                </a:lnTo>
                <a:lnTo>
                  <a:pt x="17484905" y="5420321"/>
                </a:lnTo>
                <a:lnTo>
                  <a:pt x="0" y="5420321"/>
                </a:lnTo>
                <a:lnTo>
                  <a:pt x="0" y="0"/>
                </a:lnTo>
                <a:close/>
              </a:path>
            </a:pathLst>
          </a:custGeom>
          <a:blipFill>
            <a:blip>
              <a:alphaModFix amt="5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1" name="Group 11"/>
          <p:cNvGrpSpPr/>
          <p:nvPr/>
        </p:nvGrpSpPr>
        <p:grpSpPr>
          <a:xfrm>
            <a:off x="-8118650" y="-8998345"/>
            <a:ext cx="17049681" cy="1704968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30000"/>
                  </a:srgbClr>
                </a:gs>
                <a:gs pos="50000">
                  <a:srgbClr val="051018">
                    <a:alpha val="9300"/>
                  </a:srgbClr>
                </a:gs>
                <a:gs pos="100000">
                  <a:srgbClr val="051018">
                    <a:alpha val="30000"/>
                  </a:srgbClr>
                </a:gs>
              </a:gsLst>
              <a:path path="circle">
                <a:fillToRect l="50000" t="50000" r="50000" b="50000"/>
              </a:path>
            </a:gra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9348110" y="1118299"/>
            <a:ext cx="7952496" cy="8050403"/>
            <a:chOff x="0" y="0"/>
            <a:chExt cx="1445544" cy="2120271"/>
          </a:xfrm>
        </p:grpSpPr>
        <p:sp>
          <p:nvSpPr>
            <p:cNvPr id="15" name="Freeform 15"/>
            <p:cNvSpPr/>
            <p:nvPr/>
          </p:nvSpPr>
          <p:spPr>
            <a:xfrm>
              <a:off x="0" y="0"/>
              <a:ext cx="1445544" cy="2120271"/>
            </a:xfrm>
            <a:custGeom>
              <a:avLst/>
              <a:gdLst/>
              <a:ahLst/>
              <a:cxnLst/>
              <a:rect l="l" t="t" r="r" b="b"/>
              <a:pathLst>
                <a:path w="1445544" h="2120271">
                  <a:moveTo>
                    <a:pt x="71938" y="0"/>
                  </a:moveTo>
                  <a:lnTo>
                    <a:pt x="1373605" y="0"/>
                  </a:lnTo>
                  <a:cubicBezTo>
                    <a:pt x="1392685" y="0"/>
                    <a:pt x="1410982" y="7579"/>
                    <a:pt x="1424473" y="21070"/>
                  </a:cubicBezTo>
                  <a:cubicBezTo>
                    <a:pt x="1437965" y="34561"/>
                    <a:pt x="1445544" y="52859"/>
                    <a:pt x="1445544" y="71938"/>
                  </a:cubicBezTo>
                  <a:lnTo>
                    <a:pt x="1445544" y="2048332"/>
                  </a:lnTo>
                  <a:cubicBezTo>
                    <a:pt x="1445544" y="2067412"/>
                    <a:pt x="1437965" y="2085709"/>
                    <a:pt x="1424473" y="2099201"/>
                  </a:cubicBezTo>
                  <a:cubicBezTo>
                    <a:pt x="1410982" y="2112692"/>
                    <a:pt x="1392685" y="2120271"/>
                    <a:pt x="1373605" y="2120271"/>
                  </a:cubicBezTo>
                  <a:lnTo>
                    <a:pt x="71938" y="2120271"/>
                  </a:lnTo>
                  <a:cubicBezTo>
                    <a:pt x="52859" y="2120271"/>
                    <a:pt x="34561" y="2112692"/>
                    <a:pt x="21070" y="2099201"/>
                  </a:cubicBezTo>
                  <a:cubicBezTo>
                    <a:pt x="7579" y="2085709"/>
                    <a:pt x="0" y="2067412"/>
                    <a:pt x="0" y="2048332"/>
                  </a:cubicBezTo>
                  <a:lnTo>
                    <a:pt x="0" y="71938"/>
                  </a:lnTo>
                  <a:cubicBezTo>
                    <a:pt x="0" y="52859"/>
                    <a:pt x="7579" y="34561"/>
                    <a:pt x="21070" y="21070"/>
                  </a:cubicBezTo>
                  <a:cubicBezTo>
                    <a:pt x="34561" y="7579"/>
                    <a:pt x="52859" y="0"/>
                    <a:pt x="71938" y="0"/>
                  </a:cubicBezTo>
                  <a:close/>
                </a:path>
              </a:pathLst>
            </a:custGeom>
            <a:solidFill>
              <a:srgbClr val="FFFFFF"/>
            </a:solidFill>
          </p:spPr>
          <p:txBody>
            <a:bodyPr/>
            <a:lstStyle/>
            <a:p>
              <a:endParaRPr lang="en-US"/>
            </a:p>
          </p:txBody>
        </p:sp>
        <p:sp>
          <p:nvSpPr>
            <p:cNvPr id="16" name="TextBox 16"/>
            <p:cNvSpPr txBox="1"/>
            <p:nvPr/>
          </p:nvSpPr>
          <p:spPr>
            <a:xfrm>
              <a:off x="0" y="-38100"/>
              <a:ext cx="1445544" cy="2158371"/>
            </a:xfrm>
            <a:prstGeom prst="rect">
              <a:avLst/>
            </a:prstGeom>
          </p:spPr>
          <p:txBody>
            <a:bodyPr lIns="50800" tIns="50800" rIns="50800" bIns="50800" rtlCol="0" anchor="ctr"/>
            <a:lstStyle/>
            <a:p>
              <a:pPr algn="ctr">
                <a:lnSpc>
                  <a:spcPts val="3079"/>
                </a:lnSpc>
              </a:pPr>
              <a:endParaRPr/>
            </a:p>
          </p:txBody>
        </p:sp>
      </p:grpSp>
      <p:sp>
        <p:nvSpPr>
          <p:cNvPr id="36" name="TextBox 36"/>
          <p:cNvSpPr txBox="1"/>
          <p:nvPr/>
        </p:nvSpPr>
        <p:spPr>
          <a:xfrm>
            <a:off x="1028700" y="1228725"/>
            <a:ext cx="7551029" cy="1506503"/>
          </a:xfrm>
          <a:prstGeom prst="rect">
            <a:avLst/>
          </a:prstGeom>
        </p:spPr>
        <p:txBody>
          <a:bodyPr lIns="0" tIns="0" rIns="0" bIns="0" rtlCol="0" anchor="t">
            <a:spAutoFit/>
          </a:bodyPr>
          <a:lstStyle/>
          <a:p>
            <a:pPr algn="l">
              <a:lnSpc>
                <a:spcPts val="5695"/>
              </a:lnSpc>
            </a:pPr>
            <a:r>
              <a:rPr lang="en-US" sz="6600" b="1" spc="-57" dirty="0">
                <a:solidFill>
                  <a:srgbClr val="FFFFFF"/>
                </a:solidFill>
                <a:latin typeface="Aptos" panose="020B0004020202020204" pitchFamily="34" charset="0"/>
                <a:ea typeface="Helvetica Now Display Bold"/>
                <a:cs typeface="Helvetica Now Display Bold"/>
                <a:sym typeface="Helvetica Now Display Bold"/>
              </a:rPr>
              <a:t>Why Data Centers are in Demand</a:t>
            </a:r>
          </a:p>
        </p:txBody>
      </p:sp>
      <p:sp>
        <p:nvSpPr>
          <p:cNvPr id="39" name="TextBox 39"/>
          <p:cNvSpPr txBox="1"/>
          <p:nvPr/>
        </p:nvSpPr>
        <p:spPr>
          <a:xfrm>
            <a:off x="1107311" y="9296111"/>
            <a:ext cx="7195091" cy="235001"/>
          </a:xfrm>
          <a:prstGeom prst="rect">
            <a:avLst/>
          </a:prstGeom>
        </p:spPr>
        <p:txBody>
          <a:bodyPr lIns="0" tIns="0" rIns="0" bIns="0" rtlCol="0" anchor="t">
            <a:spAutoFit/>
          </a:bodyPr>
          <a:lstStyle/>
          <a:p>
            <a:pPr algn="l">
              <a:lnSpc>
                <a:spcPts val="1960"/>
              </a:lnSpc>
              <a:spcBef>
                <a:spcPct val="0"/>
              </a:spcBef>
            </a:pPr>
            <a:r>
              <a:rPr lang="en-US" sz="1200" dirty="0">
                <a:solidFill>
                  <a:srgbClr val="FFFFFF"/>
                </a:solidFill>
                <a:latin typeface="Aptos" panose="020B0004020202020204" pitchFamily="34" charset="0"/>
                <a:ea typeface="Canva Sans"/>
                <a:cs typeface="Canva Sans"/>
                <a:sym typeface="Canva Sans"/>
              </a:rPr>
              <a:t>1 McKinsey &amp; Co., ”Data Center Demand Charts,” May 2025</a:t>
            </a:r>
          </a:p>
        </p:txBody>
      </p:sp>
      <p:pic>
        <p:nvPicPr>
          <p:cNvPr id="18" name="Picture 17">
            <a:extLst>
              <a:ext uri="{FF2B5EF4-FFF2-40B4-BE49-F238E27FC236}">
                <a16:creationId xmlns:a16="http://schemas.microsoft.com/office/drawing/2014/main" id="{5F2BD3F5-AE20-4017-EB19-D826E28C8E5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759903" y="1703035"/>
            <a:ext cx="7195091" cy="6839141"/>
          </a:xfrm>
          <a:prstGeom prst="rect">
            <a:avLst/>
          </a:prstGeom>
        </p:spPr>
      </p:pic>
      <p:sp>
        <p:nvSpPr>
          <p:cNvPr id="26" name="TextBox 37">
            <a:extLst>
              <a:ext uri="{FF2B5EF4-FFF2-40B4-BE49-F238E27FC236}">
                <a16:creationId xmlns:a16="http://schemas.microsoft.com/office/drawing/2014/main" id="{1A94F6B6-B3E9-315F-AF69-64D78F3E3596}"/>
              </a:ext>
            </a:extLst>
          </p:cNvPr>
          <p:cNvSpPr txBox="1"/>
          <p:nvPr/>
        </p:nvSpPr>
        <p:spPr>
          <a:xfrm>
            <a:off x="2373151" y="3489111"/>
            <a:ext cx="6629347" cy="876715"/>
          </a:xfrm>
          <a:prstGeom prst="rect">
            <a:avLst/>
          </a:prstGeom>
        </p:spPr>
        <p:txBody>
          <a:bodyPr wrap="square" lIns="0" tIns="0" rIns="0" bIns="0" rtlCol="0" anchor="t">
            <a:spAutoFit/>
          </a:bodyPr>
          <a:lstStyle/>
          <a:p>
            <a:pPr algn="l">
              <a:lnSpc>
                <a:spcPts val="3359"/>
              </a:lnSpc>
              <a:spcBef>
                <a:spcPct val="0"/>
              </a:spcBef>
            </a:pPr>
            <a:r>
              <a:rPr lang="en-US" sz="2400" dirty="0">
                <a:solidFill>
                  <a:srgbClr val="FFFFFF"/>
                </a:solidFill>
                <a:latin typeface="Aptos" panose="020B0004020202020204" pitchFamily="34" charset="0"/>
                <a:ea typeface="Canva Sans"/>
                <a:cs typeface="Canva Sans"/>
                <a:sym typeface="Canva Sans"/>
              </a:rPr>
              <a:t>Explosive growth in digital commerce, cybersecurity, and scientific R&amp;D. </a:t>
            </a:r>
          </a:p>
        </p:txBody>
      </p:sp>
      <p:sp>
        <p:nvSpPr>
          <p:cNvPr id="27" name="TextBox 38">
            <a:extLst>
              <a:ext uri="{FF2B5EF4-FFF2-40B4-BE49-F238E27FC236}">
                <a16:creationId xmlns:a16="http://schemas.microsoft.com/office/drawing/2014/main" id="{CA2C8F88-6872-52B2-208B-61847D5C8444}"/>
              </a:ext>
            </a:extLst>
          </p:cNvPr>
          <p:cNvSpPr txBox="1"/>
          <p:nvPr/>
        </p:nvSpPr>
        <p:spPr>
          <a:xfrm>
            <a:off x="2373151" y="7046018"/>
            <a:ext cx="6341046" cy="412229"/>
          </a:xfrm>
          <a:prstGeom prst="rect">
            <a:avLst/>
          </a:prstGeom>
        </p:spPr>
        <p:txBody>
          <a:bodyPr wrap="square" lIns="0" tIns="0" rIns="0" bIns="0" rtlCol="0" anchor="t">
            <a:spAutoFit/>
          </a:bodyPr>
          <a:lstStyle/>
          <a:p>
            <a:pPr algn="l">
              <a:lnSpc>
                <a:spcPts val="3359"/>
              </a:lnSpc>
              <a:spcBef>
                <a:spcPct val="0"/>
              </a:spcBef>
            </a:pPr>
            <a:r>
              <a:rPr lang="en-US" sz="2400" dirty="0">
                <a:solidFill>
                  <a:srgbClr val="FFFFFF"/>
                </a:solidFill>
                <a:latin typeface="Aptos" panose="020B0004020202020204" pitchFamily="34" charset="0"/>
                <a:ea typeface="Canva Sans"/>
                <a:cs typeface="Canva Sans"/>
                <a:sym typeface="Canva Sans"/>
              </a:rPr>
              <a:t>This growth can only happen with data centers. </a:t>
            </a:r>
          </a:p>
        </p:txBody>
      </p:sp>
      <p:sp>
        <p:nvSpPr>
          <p:cNvPr id="28" name="TextBox 37">
            <a:extLst>
              <a:ext uri="{FF2B5EF4-FFF2-40B4-BE49-F238E27FC236}">
                <a16:creationId xmlns:a16="http://schemas.microsoft.com/office/drawing/2014/main" id="{AD42208A-577A-3422-8AE8-C56E9A1EAB2E}"/>
              </a:ext>
            </a:extLst>
          </p:cNvPr>
          <p:cNvSpPr txBox="1"/>
          <p:nvPr/>
        </p:nvSpPr>
        <p:spPr>
          <a:xfrm>
            <a:off x="2373151" y="5222898"/>
            <a:ext cx="6770849" cy="862416"/>
          </a:xfrm>
          <a:prstGeom prst="rect">
            <a:avLst/>
          </a:prstGeom>
        </p:spPr>
        <p:txBody>
          <a:bodyPr wrap="square" lIns="0" tIns="0" rIns="0" bIns="0" rtlCol="0" anchor="t">
            <a:spAutoFit/>
          </a:bodyPr>
          <a:lstStyle/>
          <a:p>
            <a:pPr algn="l">
              <a:lnSpc>
                <a:spcPts val="3359"/>
              </a:lnSpc>
              <a:spcBef>
                <a:spcPct val="0"/>
              </a:spcBef>
            </a:pPr>
            <a:r>
              <a:rPr lang="en-US" sz="2400" dirty="0">
                <a:solidFill>
                  <a:srgbClr val="FFFFFF"/>
                </a:solidFill>
                <a:latin typeface="Aptos" panose="020B0004020202020204" pitchFamily="34" charset="0"/>
                <a:ea typeface="Canva Sans"/>
                <a:cs typeface="Canva Sans"/>
                <a:sym typeface="Canva Sans"/>
              </a:rPr>
              <a:t>Non-AI data center workloads nearly double by 2030. Demand is </a:t>
            </a:r>
            <a:r>
              <a:rPr lang="en-US" sz="2400" u="sng" dirty="0">
                <a:solidFill>
                  <a:srgbClr val="FFFFFF"/>
                </a:solidFill>
                <a:latin typeface="Aptos" panose="020B0004020202020204" pitchFamily="34" charset="0"/>
                <a:ea typeface="Canva Sans"/>
                <a:cs typeface="Canva Sans"/>
                <a:sym typeface="Canva Sans"/>
              </a:rPr>
              <a:t>not</a:t>
            </a:r>
            <a:r>
              <a:rPr lang="en-US" sz="2400" dirty="0">
                <a:solidFill>
                  <a:srgbClr val="FFFFFF"/>
                </a:solidFill>
                <a:latin typeface="Aptos" panose="020B0004020202020204" pitchFamily="34" charset="0"/>
                <a:ea typeface="Canva Sans"/>
                <a:cs typeface="Canva Sans"/>
                <a:sym typeface="Canva Sans"/>
              </a:rPr>
              <a:t> driven solely by AI. </a:t>
            </a:r>
          </a:p>
        </p:txBody>
      </p:sp>
      <p:grpSp>
        <p:nvGrpSpPr>
          <p:cNvPr id="29" name="Group 21">
            <a:extLst>
              <a:ext uri="{FF2B5EF4-FFF2-40B4-BE49-F238E27FC236}">
                <a16:creationId xmlns:a16="http://schemas.microsoft.com/office/drawing/2014/main" id="{4D45F2E9-63DB-925E-017B-15A6BFB91BB2}"/>
              </a:ext>
            </a:extLst>
          </p:cNvPr>
          <p:cNvGrpSpPr/>
          <p:nvPr/>
        </p:nvGrpSpPr>
        <p:grpSpPr>
          <a:xfrm>
            <a:off x="1028700" y="3444036"/>
            <a:ext cx="966866" cy="966866"/>
            <a:chOff x="0" y="0"/>
            <a:chExt cx="1289155" cy="1289155"/>
          </a:xfrm>
        </p:grpSpPr>
        <p:grpSp>
          <p:nvGrpSpPr>
            <p:cNvPr id="30" name="Group 22">
              <a:extLst>
                <a:ext uri="{FF2B5EF4-FFF2-40B4-BE49-F238E27FC236}">
                  <a16:creationId xmlns:a16="http://schemas.microsoft.com/office/drawing/2014/main" id="{7ADF9801-B94B-169D-FF24-C1885F372BF6}"/>
                </a:ext>
              </a:extLst>
            </p:cNvPr>
            <p:cNvGrpSpPr/>
            <p:nvPr/>
          </p:nvGrpSpPr>
          <p:grpSpPr>
            <a:xfrm>
              <a:off x="0" y="0"/>
              <a:ext cx="1289155" cy="1289155"/>
              <a:chOff x="0" y="0"/>
              <a:chExt cx="812800" cy="812800"/>
            </a:xfrm>
          </p:grpSpPr>
          <p:sp>
            <p:nvSpPr>
              <p:cNvPr id="44" name="Freeform 23">
                <a:extLst>
                  <a:ext uri="{FF2B5EF4-FFF2-40B4-BE49-F238E27FC236}">
                    <a16:creationId xmlns:a16="http://schemas.microsoft.com/office/drawing/2014/main" id="{EA2B8DF0-E3AF-C746-507E-61DE90D7BCC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AC6F3"/>
              </a:solidFill>
            </p:spPr>
            <p:txBody>
              <a:bodyPr/>
              <a:lstStyle/>
              <a:p>
                <a:endParaRPr lang="en-US"/>
              </a:p>
            </p:txBody>
          </p:sp>
          <p:sp>
            <p:nvSpPr>
              <p:cNvPr id="45" name="TextBox 24">
                <a:extLst>
                  <a:ext uri="{FF2B5EF4-FFF2-40B4-BE49-F238E27FC236}">
                    <a16:creationId xmlns:a16="http://schemas.microsoft.com/office/drawing/2014/main" id="{D5D4013F-34C3-FC5B-C969-0B4CDB3844ED}"/>
                  </a:ext>
                </a:extLst>
              </p:cNvPr>
              <p:cNvSpPr txBox="1"/>
              <p:nvPr/>
            </p:nvSpPr>
            <p:spPr>
              <a:xfrm>
                <a:off x="76200" y="38100"/>
                <a:ext cx="660400" cy="698500"/>
              </a:xfrm>
              <a:prstGeom prst="rect">
                <a:avLst/>
              </a:prstGeom>
            </p:spPr>
            <p:txBody>
              <a:bodyPr lIns="50800" tIns="50800" rIns="50800" bIns="50800" rtlCol="0" anchor="ctr"/>
              <a:lstStyle/>
              <a:p>
                <a:pPr algn="ctr">
                  <a:lnSpc>
                    <a:spcPts val="3079"/>
                  </a:lnSpc>
                </a:pPr>
                <a:endParaRPr/>
              </a:p>
            </p:txBody>
          </p:sp>
        </p:grpSp>
        <p:sp>
          <p:nvSpPr>
            <p:cNvPr id="40" name="Freeform 25">
              <a:extLst>
                <a:ext uri="{FF2B5EF4-FFF2-40B4-BE49-F238E27FC236}">
                  <a16:creationId xmlns:a16="http://schemas.microsoft.com/office/drawing/2014/main" id="{939C98B9-253B-49F0-46EC-3D17B5D6D8CE}"/>
                </a:ext>
              </a:extLst>
            </p:cNvPr>
            <p:cNvSpPr/>
            <p:nvPr/>
          </p:nvSpPr>
          <p:spPr>
            <a:xfrm>
              <a:off x="278169" y="294368"/>
              <a:ext cx="688163" cy="700420"/>
            </a:xfrm>
            <a:custGeom>
              <a:avLst/>
              <a:gdLst/>
              <a:ahLst/>
              <a:cxnLst/>
              <a:rect l="l" t="t" r="r" b="b"/>
              <a:pathLst>
                <a:path w="688163" h="700420">
                  <a:moveTo>
                    <a:pt x="0" y="0"/>
                  </a:moveTo>
                  <a:lnTo>
                    <a:pt x="688163" y="0"/>
                  </a:lnTo>
                  <a:lnTo>
                    <a:pt x="688163" y="700420"/>
                  </a:lnTo>
                  <a:lnTo>
                    <a:pt x="0" y="70042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grpSp>
      <p:grpSp>
        <p:nvGrpSpPr>
          <p:cNvPr id="46" name="Group 31">
            <a:extLst>
              <a:ext uri="{FF2B5EF4-FFF2-40B4-BE49-F238E27FC236}">
                <a16:creationId xmlns:a16="http://schemas.microsoft.com/office/drawing/2014/main" id="{4F853F92-0585-DB36-B913-0C7C523C8175}"/>
              </a:ext>
            </a:extLst>
          </p:cNvPr>
          <p:cNvGrpSpPr/>
          <p:nvPr/>
        </p:nvGrpSpPr>
        <p:grpSpPr>
          <a:xfrm>
            <a:off x="1028700" y="6768701"/>
            <a:ext cx="966866" cy="966866"/>
            <a:chOff x="0" y="0"/>
            <a:chExt cx="1289155" cy="1289155"/>
          </a:xfrm>
        </p:grpSpPr>
        <p:grpSp>
          <p:nvGrpSpPr>
            <p:cNvPr id="47" name="Group 32">
              <a:extLst>
                <a:ext uri="{FF2B5EF4-FFF2-40B4-BE49-F238E27FC236}">
                  <a16:creationId xmlns:a16="http://schemas.microsoft.com/office/drawing/2014/main" id="{9D347AFB-EB8A-35E4-B659-AB7491927F44}"/>
                </a:ext>
              </a:extLst>
            </p:cNvPr>
            <p:cNvGrpSpPr/>
            <p:nvPr/>
          </p:nvGrpSpPr>
          <p:grpSpPr>
            <a:xfrm>
              <a:off x="0" y="0"/>
              <a:ext cx="1289155" cy="1289155"/>
              <a:chOff x="0" y="0"/>
              <a:chExt cx="812800" cy="812800"/>
            </a:xfrm>
          </p:grpSpPr>
          <p:sp>
            <p:nvSpPr>
              <p:cNvPr id="49" name="Freeform 33">
                <a:extLst>
                  <a:ext uri="{FF2B5EF4-FFF2-40B4-BE49-F238E27FC236}">
                    <a16:creationId xmlns:a16="http://schemas.microsoft.com/office/drawing/2014/main" id="{396F9FA9-AB56-F44A-84EF-BDF4D0F0933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AC6F3"/>
              </a:solidFill>
            </p:spPr>
            <p:txBody>
              <a:bodyPr/>
              <a:lstStyle/>
              <a:p>
                <a:endParaRPr lang="en-US"/>
              </a:p>
            </p:txBody>
          </p:sp>
          <p:sp>
            <p:nvSpPr>
              <p:cNvPr id="50" name="TextBox 34">
                <a:extLst>
                  <a:ext uri="{FF2B5EF4-FFF2-40B4-BE49-F238E27FC236}">
                    <a16:creationId xmlns:a16="http://schemas.microsoft.com/office/drawing/2014/main" id="{15AD1C2E-0703-A5DC-327E-E8D626A9C519}"/>
                  </a:ext>
                </a:extLst>
              </p:cNvPr>
              <p:cNvSpPr txBox="1"/>
              <p:nvPr/>
            </p:nvSpPr>
            <p:spPr>
              <a:xfrm>
                <a:off x="76200" y="38100"/>
                <a:ext cx="660400" cy="698500"/>
              </a:xfrm>
              <a:prstGeom prst="rect">
                <a:avLst/>
              </a:prstGeom>
            </p:spPr>
            <p:txBody>
              <a:bodyPr lIns="50800" tIns="50800" rIns="50800" bIns="50800" rtlCol="0" anchor="ctr"/>
              <a:lstStyle/>
              <a:p>
                <a:pPr algn="ctr">
                  <a:lnSpc>
                    <a:spcPts val="3079"/>
                  </a:lnSpc>
                </a:pPr>
                <a:endParaRPr/>
              </a:p>
            </p:txBody>
          </p:sp>
        </p:grpSp>
        <p:sp>
          <p:nvSpPr>
            <p:cNvPr id="48" name="Freeform 35">
              <a:extLst>
                <a:ext uri="{FF2B5EF4-FFF2-40B4-BE49-F238E27FC236}">
                  <a16:creationId xmlns:a16="http://schemas.microsoft.com/office/drawing/2014/main" id="{99D52943-F420-4427-91A4-F4DAB5EF04E2}"/>
                </a:ext>
              </a:extLst>
            </p:cNvPr>
            <p:cNvSpPr/>
            <p:nvPr/>
          </p:nvSpPr>
          <p:spPr>
            <a:xfrm>
              <a:off x="256975" y="252638"/>
              <a:ext cx="783878" cy="783878"/>
            </a:xfrm>
            <a:custGeom>
              <a:avLst/>
              <a:gdLst/>
              <a:ahLst/>
              <a:cxnLst/>
              <a:rect l="l" t="t" r="r" b="b"/>
              <a:pathLst>
                <a:path w="783878" h="783878">
                  <a:moveTo>
                    <a:pt x="0" y="0"/>
                  </a:moveTo>
                  <a:lnTo>
                    <a:pt x="783879" y="0"/>
                  </a:lnTo>
                  <a:lnTo>
                    <a:pt x="783879" y="783879"/>
                  </a:lnTo>
                  <a:lnTo>
                    <a:pt x="0" y="783879"/>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51" name="Group 31">
            <a:extLst>
              <a:ext uri="{FF2B5EF4-FFF2-40B4-BE49-F238E27FC236}">
                <a16:creationId xmlns:a16="http://schemas.microsoft.com/office/drawing/2014/main" id="{CE169E75-AE42-22CD-EC25-29AFAB62A740}"/>
              </a:ext>
            </a:extLst>
          </p:cNvPr>
          <p:cNvGrpSpPr/>
          <p:nvPr/>
        </p:nvGrpSpPr>
        <p:grpSpPr>
          <a:xfrm>
            <a:off x="1028700" y="5150721"/>
            <a:ext cx="966866" cy="966866"/>
            <a:chOff x="0" y="0"/>
            <a:chExt cx="1289155" cy="1289155"/>
          </a:xfrm>
        </p:grpSpPr>
        <p:grpSp>
          <p:nvGrpSpPr>
            <p:cNvPr id="52" name="Group 32">
              <a:extLst>
                <a:ext uri="{FF2B5EF4-FFF2-40B4-BE49-F238E27FC236}">
                  <a16:creationId xmlns:a16="http://schemas.microsoft.com/office/drawing/2014/main" id="{3E52043F-CB99-5312-7307-E4ED0BCFCFC8}"/>
                </a:ext>
              </a:extLst>
            </p:cNvPr>
            <p:cNvGrpSpPr/>
            <p:nvPr/>
          </p:nvGrpSpPr>
          <p:grpSpPr>
            <a:xfrm>
              <a:off x="0" y="0"/>
              <a:ext cx="1289155" cy="1289155"/>
              <a:chOff x="0" y="0"/>
              <a:chExt cx="812800" cy="812800"/>
            </a:xfrm>
          </p:grpSpPr>
          <p:sp>
            <p:nvSpPr>
              <p:cNvPr id="54" name="Freeform 33">
                <a:extLst>
                  <a:ext uri="{FF2B5EF4-FFF2-40B4-BE49-F238E27FC236}">
                    <a16:creationId xmlns:a16="http://schemas.microsoft.com/office/drawing/2014/main" id="{28004852-D701-21D2-ACE4-3ACE70CCFE6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AC6F3"/>
              </a:solidFill>
            </p:spPr>
            <p:txBody>
              <a:bodyPr/>
              <a:lstStyle/>
              <a:p>
                <a:endParaRPr lang="en-US"/>
              </a:p>
            </p:txBody>
          </p:sp>
          <p:sp>
            <p:nvSpPr>
              <p:cNvPr id="55" name="TextBox 34">
                <a:extLst>
                  <a:ext uri="{FF2B5EF4-FFF2-40B4-BE49-F238E27FC236}">
                    <a16:creationId xmlns:a16="http://schemas.microsoft.com/office/drawing/2014/main" id="{EE43D92A-634A-AF52-5DD0-6BB5C4190EA4}"/>
                  </a:ext>
                </a:extLst>
              </p:cNvPr>
              <p:cNvSpPr txBox="1"/>
              <p:nvPr/>
            </p:nvSpPr>
            <p:spPr>
              <a:xfrm>
                <a:off x="76200" y="38100"/>
                <a:ext cx="660400" cy="698500"/>
              </a:xfrm>
              <a:prstGeom prst="rect">
                <a:avLst/>
              </a:prstGeom>
            </p:spPr>
            <p:txBody>
              <a:bodyPr lIns="50800" tIns="50800" rIns="50800" bIns="50800" rtlCol="0" anchor="ctr"/>
              <a:lstStyle/>
              <a:p>
                <a:pPr algn="ctr">
                  <a:lnSpc>
                    <a:spcPts val="3079"/>
                  </a:lnSpc>
                </a:pPr>
                <a:endParaRPr/>
              </a:p>
            </p:txBody>
          </p:sp>
        </p:grpSp>
        <p:sp>
          <p:nvSpPr>
            <p:cNvPr id="53" name="Freeform 35">
              <a:extLst>
                <a:ext uri="{FF2B5EF4-FFF2-40B4-BE49-F238E27FC236}">
                  <a16:creationId xmlns:a16="http://schemas.microsoft.com/office/drawing/2014/main" id="{A7D6CFBC-5754-19C0-7D5E-7BE382CCCF6F}"/>
                </a:ext>
              </a:extLst>
            </p:cNvPr>
            <p:cNvSpPr/>
            <p:nvPr/>
          </p:nvSpPr>
          <p:spPr>
            <a:xfrm>
              <a:off x="256975" y="252638"/>
              <a:ext cx="783878" cy="783878"/>
            </a:xfrm>
            <a:custGeom>
              <a:avLst/>
              <a:gdLst/>
              <a:ahLst/>
              <a:cxnLst/>
              <a:rect l="l" t="t" r="r" b="b"/>
              <a:pathLst>
                <a:path w="783878" h="783878">
                  <a:moveTo>
                    <a:pt x="0" y="0"/>
                  </a:moveTo>
                  <a:lnTo>
                    <a:pt x="783879" y="0"/>
                  </a:lnTo>
                  <a:lnTo>
                    <a:pt x="783879" y="783879"/>
                  </a:lnTo>
                  <a:lnTo>
                    <a:pt x="0" y="783879"/>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grpSp>
    </p:spTree>
    <p:extLst>
      <p:ext uri="{BB962C8B-B14F-4D97-AF65-F5344CB8AC3E}">
        <p14:creationId xmlns:p14="http://schemas.microsoft.com/office/powerpoint/2010/main" val="2061622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0220C-4145-BCF0-EBCA-BD7DFA1D40D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0381A78-8D4B-66B1-387B-842E467EE03A}"/>
              </a:ext>
            </a:extLst>
          </p:cNvPr>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a:extLst>
              <a:ext uri="{FF2B5EF4-FFF2-40B4-BE49-F238E27FC236}">
                <a16:creationId xmlns:a16="http://schemas.microsoft.com/office/drawing/2014/main" id="{40E2116B-FF41-038D-4C1C-66101DD31CB5}"/>
              </a:ext>
            </a:extLst>
          </p:cNvPr>
          <p:cNvGrpSpPr/>
          <p:nvPr/>
        </p:nvGrpSpPr>
        <p:grpSpPr>
          <a:xfrm>
            <a:off x="10824660" y="-475217"/>
            <a:ext cx="7463340" cy="10762217"/>
            <a:chOff x="0" y="0"/>
            <a:chExt cx="1965653" cy="2834493"/>
          </a:xfrm>
        </p:grpSpPr>
        <p:sp>
          <p:nvSpPr>
            <p:cNvPr id="4" name="Freeform 4">
              <a:extLst>
                <a:ext uri="{FF2B5EF4-FFF2-40B4-BE49-F238E27FC236}">
                  <a16:creationId xmlns:a16="http://schemas.microsoft.com/office/drawing/2014/main" id="{5EB7A6A9-9A82-F3C0-59DB-41AA05B44F55}"/>
                </a:ext>
              </a:extLst>
            </p:cNvPr>
            <p:cNvSpPr/>
            <p:nvPr/>
          </p:nvSpPr>
          <p:spPr>
            <a:xfrm>
              <a:off x="0" y="0"/>
              <a:ext cx="1965653" cy="2834493"/>
            </a:xfrm>
            <a:custGeom>
              <a:avLst/>
              <a:gdLst/>
              <a:ahLst/>
              <a:cxnLst/>
              <a:rect l="l" t="t" r="r" b="b"/>
              <a:pathLst>
                <a:path w="1965653" h="2834493">
                  <a:moveTo>
                    <a:pt x="0" y="0"/>
                  </a:moveTo>
                  <a:lnTo>
                    <a:pt x="1965653" y="0"/>
                  </a:lnTo>
                  <a:lnTo>
                    <a:pt x="1965653" y="2834493"/>
                  </a:lnTo>
                  <a:lnTo>
                    <a:pt x="0" y="2834493"/>
                  </a:lnTo>
                  <a:close/>
                </a:path>
              </a:pathLst>
            </a:custGeom>
            <a:solidFill>
              <a:srgbClr val="1F2942"/>
            </a:solidFill>
          </p:spPr>
          <p:txBody>
            <a:bodyPr/>
            <a:lstStyle/>
            <a:p>
              <a:endParaRPr lang="en-US"/>
            </a:p>
          </p:txBody>
        </p:sp>
        <p:sp>
          <p:nvSpPr>
            <p:cNvPr id="5" name="TextBox 5">
              <a:extLst>
                <a:ext uri="{FF2B5EF4-FFF2-40B4-BE49-F238E27FC236}">
                  <a16:creationId xmlns:a16="http://schemas.microsoft.com/office/drawing/2014/main" id="{973E85C6-4792-10C8-F8B8-86E8FB9A788B}"/>
                </a:ext>
              </a:extLst>
            </p:cNvPr>
            <p:cNvSpPr txBox="1"/>
            <p:nvPr/>
          </p:nvSpPr>
          <p:spPr>
            <a:xfrm>
              <a:off x="0" y="-38100"/>
              <a:ext cx="1965653" cy="2872593"/>
            </a:xfrm>
            <a:prstGeom prst="rect">
              <a:avLst/>
            </a:prstGeom>
          </p:spPr>
          <p:txBody>
            <a:bodyPr lIns="50800" tIns="50800" rIns="50800" bIns="50800" rtlCol="0" anchor="ctr"/>
            <a:lstStyle/>
            <a:p>
              <a:pPr algn="ctr">
                <a:lnSpc>
                  <a:spcPts val="2659"/>
                </a:lnSpc>
              </a:pPr>
              <a:endParaRPr/>
            </a:p>
          </p:txBody>
        </p:sp>
      </p:grpSp>
      <p:sp>
        <p:nvSpPr>
          <p:cNvPr id="6" name="Freeform 6">
            <a:extLst>
              <a:ext uri="{FF2B5EF4-FFF2-40B4-BE49-F238E27FC236}">
                <a16:creationId xmlns:a16="http://schemas.microsoft.com/office/drawing/2014/main" id="{6C99D962-4DBA-E190-F748-2772103FC45B}"/>
              </a:ext>
            </a:extLst>
          </p:cNvPr>
          <p:cNvSpPr/>
          <p:nvPr/>
        </p:nvSpPr>
        <p:spPr>
          <a:xfrm rot="-3995102">
            <a:off x="15937198" y="-2322368"/>
            <a:ext cx="7660753" cy="5314647"/>
          </a:xfrm>
          <a:custGeom>
            <a:avLst/>
            <a:gdLst/>
            <a:ahLst/>
            <a:cxnLst/>
            <a:rect l="l" t="t" r="r" b="b"/>
            <a:pathLst>
              <a:path w="7660753" h="5314647">
                <a:moveTo>
                  <a:pt x="0" y="0"/>
                </a:moveTo>
                <a:lnTo>
                  <a:pt x="7660753" y="0"/>
                </a:lnTo>
                <a:lnTo>
                  <a:pt x="7660753" y="5314648"/>
                </a:lnTo>
                <a:lnTo>
                  <a:pt x="0" y="5314648"/>
                </a:lnTo>
                <a:lnTo>
                  <a:pt x="0" y="0"/>
                </a:lnTo>
                <a:close/>
              </a:path>
            </a:pathLst>
          </a:custGeom>
          <a:blipFill>
            <a:blip>
              <a:alphaModFix amt="48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a:extLst>
              <a:ext uri="{FF2B5EF4-FFF2-40B4-BE49-F238E27FC236}">
                <a16:creationId xmlns:a16="http://schemas.microsoft.com/office/drawing/2014/main" id="{6D3481EF-31A5-A922-013B-754BA41B3418}"/>
              </a:ext>
            </a:extLst>
          </p:cNvPr>
          <p:cNvGrpSpPr/>
          <p:nvPr/>
        </p:nvGrpSpPr>
        <p:grpSpPr>
          <a:xfrm>
            <a:off x="12921206" y="2709418"/>
            <a:ext cx="5366794" cy="7636164"/>
            <a:chOff x="0" y="0"/>
            <a:chExt cx="1413476" cy="2011171"/>
          </a:xfrm>
        </p:grpSpPr>
        <p:sp>
          <p:nvSpPr>
            <p:cNvPr id="8" name="Freeform 8">
              <a:extLst>
                <a:ext uri="{FF2B5EF4-FFF2-40B4-BE49-F238E27FC236}">
                  <a16:creationId xmlns:a16="http://schemas.microsoft.com/office/drawing/2014/main" id="{3F80FA9E-1350-C451-8061-6CBC69D837AD}"/>
                </a:ext>
              </a:extLst>
            </p:cNvPr>
            <p:cNvSpPr/>
            <p:nvPr/>
          </p:nvSpPr>
          <p:spPr>
            <a:xfrm>
              <a:off x="0" y="0"/>
              <a:ext cx="1413477" cy="2011171"/>
            </a:xfrm>
            <a:custGeom>
              <a:avLst/>
              <a:gdLst/>
              <a:ahLst/>
              <a:cxnLst/>
              <a:rect l="l" t="t" r="r" b="b"/>
              <a:pathLst>
                <a:path w="1413477" h="2011171">
                  <a:moveTo>
                    <a:pt x="0" y="0"/>
                  </a:moveTo>
                  <a:lnTo>
                    <a:pt x="1413477" y="0"/>
                  </a:lnTo>
                  <a:lnTo>
                    <a:pt x="1413477" y="2011171"/>
                  </a:lnTo>
                  <a:lnTo>
                    <a:pt x="0" y="2011171"/>
                  </a:lnTo>
                  <a:close/>
                </a:path>
              </a:pathLst>
            </a:custGeom>
            <a:solidFill>
              <a:srgbClr val="3AC6F3"/>
            </a:solidFill>
          </p:spPr>
          <p:txBody>
            <a:bodyPr/>
            <a:lstStyle/>
            <a:p>
              <a:endParaRPr lang="en-US"/>
            </a:p>
          </p:txBody>
        </p:sp>
        <p:sp>
          <p:nvSpPr>
            <p:cNvPr id="9" name="TextBox 9">
              <a:extLst>
                <a:ext uri="{FF2B5EF4-FFF2-40B4-BE49-F238E27FC236}">
                  <a16:creationId xmlns:a16="http://schemas.microsoft.com/office/drawing/2014/main" id="{36512126-8BE1-0892-AE3C-F3C3C1672344}"/>
                </a:ext>
              </a:extLst>
            </p:cNvPr>
            <p:cNvSpPr txBox="1"/>
            <p:nvPr/>
          </p:nvSpPr>
          <p:spPr>
            <a:xfrm>
              <a:off x="0" y="-38100"/>
              <a:ext cx="1413476" cy="2049271"/>
            </a:xfrm>
            <a:prstGeom prst="rect">
              <a:avLst/>
            </a:prstGeom>
          </p:spPr>
          <p:txBody>
            <a:bodyPr lIns="50800" tIns="50800" rIns="50800" bIns="50800" rtlCol="0" anchor="ctr"/>
            <a:lstStyle/>
            <a:p>
              <a:pPr algn="ctr">
                <a:lnSpc>
                  <a:spcPts val="2659"/>
                </a:lnSpc>
              </a:pPr>
              <a:endParaRPr/>
            </a:p>
          </p:txBody>
        </p:sp>
      </p:grpSp>
      <p:sp>
        <p:nvSpPr>
          <p:cNvPr id="10" name="Freeform 10">
            <a:extLst>
              <a:ext uri="{FF2B5EF4-FFF2-40B4-BE49-F238E27FC236}">
                <a16:creationId xmlns:a16="http://schemas.microsoft.com/office/drawing/2014/main" id="{DED368D0-AEB6-4ABC-8F37-592C32EAF937}"/>
              </a:ext>
            </a:extLst>
          </p:cNvPr>
          <p:cNvSpPr/>
          <p:nvPr/>
        </p:nvSpPr>
        <p:spPr>
          <a:xfrm rot="2072494">
            <a:off x="-9178012" y="5784379"/>
            <a:ext cx="17484906" cy="5420321"/>
          </a:xfrm>
          <a:custGeom>
            <a:avLst/>
            <a:gdLst/>
            <a:ahLst/>
            <a:cxnLst/>
            <a:rect l="l" t="t" r="r" b="b"/>
            <a:pathLst>
              <a:path w="17484906" h="5420321">
                <a:moveTo>
                  <a:pt x="0" y="0"/>
                </a:moveTo>
                <a:lnTo>
                  <a:pt x="17484905" y="0"/>
                </a:lnTo>
                <a:lnTo>
                  <a:pt x="17484905" y="5420321"/>
                </a:lnTo>
                <a:lnTo>
                  <a:pt x="0" y="5420321"/>
                </a:lnTo>
                <a:lnTo>
                  <a:pt x="0" y="0"/>
                </a:lnTo>
                <a:close/>
              </a:path>
            </a:pathLst>
          </a:custGeom>
          <a:blipFill>
            <a:blip>
              <a:alphaModFix amt="5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1" name="Group 11">
            <a:extLst>
              <a:ext uri="{FF2B5EF4-FFF2-40B4-BE49-F238E27FC236}">
                <a16:creationId xmlns:a16="http://schemas.microsoft.com/office/drawing/2014/main" id="{A6F27CED-E67E-DB49-E688-6A714D52B8EC}"/>
              </a:ext>
            </a:extLst>
          </p:cNvPr>
          <p:cNvGrpSpPr/>
          <p:nvPr/>
        </p:nvGrpSpPr>
        <p:grpSpPr>
          <a:xfrm>
            <a:off x="-8118650" y="-8998345"/>
            <a:ext cx="17049681" cy="17049681"/>
            <a:chOff x="0" y="0"/>
            <a:chExt cx="812800" cy="812800"/>
          </a:xfrm>
        </p:grpSpPr>
        <p:sp>
          <p:nvSpPr>
            <p:cNvPr id="12" name="Freeform 12">
              <a:extLst>
                <a:ext uri="{FF2B5EF4-FFF2-40B4-BE49-F238E27FC236}">
                  <a16:creationId xmlns:a16="http://schemas.microsoft.com/office/drawing/2014/main" id="{A30B5F0C-F486-7FA4-ADA0-E8320E46C7B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30000"/>
                  </a:srgbClr>
                </a:gs>
                <a:gs pos="50000">
                  <a:srgbClr val="051018">
                    <a:alpha val="9300"/>
                  </a:srgbClr>
                </a:gs>
                <a:gs pos="100000">
                  <a:srgbClr val="051018">
                    <a:alpha val="30000"/>
                  </a:srgbClr>
                </a:gs>
              </a:gsLst>
              <a:path path="circle">
                <a:fillToRect l="50000" t="50000" r="50000" b="50000"/>
              </a:path>
            </a:gradFill>
          </p:spPr>
          <p:txBody>
            <a:bodyPr/>
            <a:lstStyle/>
            <a:p>
              <a:endParaRPr lang="en-US"/>
            </a:p>
          </p:txBody>
        </p:sp>
        <p:sp>
          <p:nvSpPr>
            <p:cNvPr id="13" name="TextBox 13">
              <a:extLst>
                <a:ext uri="{FF2B5EF4-FFF2-40B4-BE49-F238E27FC236}">
                  <a16:creationId xmlns:a16="http://schemas.microsoft.com/office/drawing/2014/main" id="{C91C1ED6-A74D-1FB7-DCF8-91D741C4C771}"/>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6" name="TextBox 36">
            <a:extLst>
              <a:ext uri="{FF2B5EF4-FFF2-40B4-BE49-F238E27FC236}">
                <a16:creationId xmlns:a16="http://schemas.microsoft.com/office/drawing/2014/main" id="{247144C0-735D-C54D-0078-03D9B9EE32BA}"/>
              </a:ext>
            </a:extLst>
          </p:cNvPr>
          <p:cNvSpPr txBox="1"/>
          <p:nvPr/>
        </p:nvSpPr>
        <p:spPr>
          <a:xfrm>
            <a:off x="1028700" y="1228725"/>
            <a:ext cx="7551029" cy="1513619"/>
          </a:xfrm>
          <a:prstGeom prst="rect">
            <a:avLst/>
          </a:prstGeom>
        </p:spPr>
        <p:txBody>
          <a:bodyPr lIns="0" tIns="0" rIns="0" bIns="0" rtlCol="0" anchor="t">
            <a:spAutoFit/>
          </a:bodyPr>
          <a:lstStyle/>
          <a:p>
            <a:pPr algn="l">
              <a:lnSpc>
                <a:spcPts val="5695"/>
              </a:lnSpc>
            </a:pPr>
            <a:r>
              <a:rPr lang="en-US" sz="6600" b="1" spc="-57" dirty="0">
                <a:solidFill>
                  <a:srgbClr val="FFFFFF"/>
                </a:solidFill>
                <a:latin typeface="Aptos" panose="020B0004020202020204" pitchFamily="34" charset="0"/>
                <a:ea typeface="Helvetica Now Display Bold"/>
                <a:cs typeface="Helvetica Now Display Bold"/>
                <a:sym typeface="Helvetica Now Display Bold"/>
              </a:rPr>
              <a:t>Why We Need Data Centers</a:t>
            </a:r>
          </a:p>
        </p:txBody>
      </p:sp>
      <p:sp>
        <p:nvSpPr>
          <p:cNvPr id="26" name="TextBox 37">
            <a:extLst>
              <a:ext uri="{FF2B5EF4-FFF2-40B4-BE49-F238E27FC236}">
                <a16:creationId xmlns:a16="http://schemas.microsoft.com/office/drawing/2014/main" id="{3E2310C9-77D7-08AB-D42E-3FACF69DC5E3}"/>
              </a:ext>
            </a:extLst>
          </p:cNvPr>
          <p:cNvSpPr txBox="1"/>
          <p:nvPr/>
        </p:nvSpPr>
        <p:spPr>
          <a:xfrm>
            <a:off x="1086996" y="2916748"/>
            <a:ext cx="9279725" cy="6001643"/>
          </a:xfrm>
          <a:prstGeom prst="rect">
            <a:avLst/>
          </a:prstGeom>
        </p:spPr>
        <p:txBody>
          <a:bodyPr wrap="square" lIns="0" tIns="0" rIns="0" bIns="0" rtlCol="0" anchor="t">
            <a:spAutoFit/>
          </a:bodyPr>
          <a:lstStyle/>
          <a:p>
            <a:r>
              <a:rPr lang="en-US" sz="2600" dirty="0">
                <a:solidFill>
                  <a:schemeClr val="bg1"/>
                </a:solidFill>
                <a:latin typeface="Aptos" panose="020B0004020202020204" pitchFamily="34" charset="0"/>
              </a:rPr>
              <a:t>If you engage in any of the following activities, you rely on a data center:</a:t>
            </a:r>
          </a:p>
          <a:p>
            <a:pPr lvl="1"/>
            <a:r>
              <a:rPr lang="en-US" sz="2600" dirty="0">
                <a:solidFill>
                  <a:schemeClr val="bg1"/>
                </a:solidFill>
                <a:latin typeface="Aptos" panose="020B0004020202020204" pitchFamily="34" charset="0"/>
              </a:rPr>
              <a:t>1. Sent an email</a:t>
            </a:r>
          </a:p>
          <a:p>
            <a:pPr lvl="1"/>
            <a:r>
              <a:rPr lang="en-US" sz="2600" dirty="0">
                <a:solidFill>
                  <a:schemeClr val="bg1"/>
                </a:solidFill>
                <a:latin typeface="Aptos" panose="020B0004020202020204" pitchFamily="34" charset="0"/>
              </a:rPr>
              <a:t>2. Watched video online</a:t>
            </a:r>
          </a:p>
          <a:p>
            <a:pPr lvl="1"/>
            <a:r>
              <a:rPr lang="en-US" sz="2600" dirty="0">
                <a:solidFill>
                  <a:schemeClr val="bg1"/>
                </a:solidFill>
                <a:latin typeface="Aptos" panose="020B0004020202020204" pitchFamily="34" charset="0"/>
              </a:rPr>
              <a:t>3. Used GPS (e.g. Google Maps)</a:t>
            </a:r>
          </a:p>
          <a:p>
            <a:pPr lvl="1"/>
            <a:r>
              <a:rPr lang="en-US" sz="2600" dirty="0">
                <a:solidFill>
                  <a:schemeClr val="bg1"/>
                </a:solidFill>
                <a:latin typeface="Aptos" panose="020B0004020202020204" pitchFamily="34" charset="0"/>
              </a:rPr>
              <a:t>4. Shared a photo online</a:t>
            </a:r>
          </a:p>
          <a:p>
            <a:pPr lvl="1"/>
            <a:r>
              <a:rPr lang="en-US" sz="2600" dirty="0">
                <a:solidFill>
                  <a:schemeClr val="bg1"/>
                </a:solidFill>
                <a:latin typeface="Aptos" panose="020B0004020202020204" pitchFamily="34" charset="0"/>
              </a:rPr>
              <a:t>5. Purchased an item online</a:t>
            </a:r>
          </a:p>
          <a:p>
            <a:endParaRPr lang="en-US" sz="2600" dirty="0">
              <a:solidFill>
                <a:schemeClr val="bg1"/>
              </a:solidFill>
              <a:latin typeface="Aptos" panose="020B0004020202020204" pitchFamily="34" charset="0"/>
            </a:endParaRPr>
          </a:p>
          <a:p>
            <a:r>
              <a:rPr lang="en-US" sz="2600" dirty="0">
                <a:solidFill>
                  <a:schemeClr val="bg1"/>
                </a:solidFill>
                <a:latin typeface="Aptos" panose="020B0004020202020204" pitchFamily="34" charset="0"/>
              </a:rPr>
              <a:t>If you support any of the following initiatives, they only happen with data centers:</a:t>
            </a:r>
          </a:p>
          <a:p>
            <a:pPr lvl="1"/>
            <a:r>
              <a:rPr lang="en-US" sz="2600" dirty="0">
                <a:solidFill>
                  <a:schemeClr val="bg1"/>
                </a:solidFill>
                <a:latin typeface="Aptos" panose="020B0004020202020204" pitchFamily="34" charset="0"/>
              </a:rPr>
              <a:t>1. Precision medicine and </a:t>
            </a:r>
            <a:r>
              <a:rPr lang="en-US" sz="2600" dirty="0" err="1">
                <a:solidFill>
                  <a:schemeClr val="bg1"/>
                </a:solidFill>
                <a:latin typeface="Aptos" panose="020B0004020202020204" pitchFamily="34" charset="0"/>
              </a:rPr>
              <a:t>personlized</a:t>
            </a:r>
            <a:r>
              <a:rPr lang="en-US" sz="2600" dirty="0">
                <a:solidFill>
                  <a:schemeClr val="bg1"/>
                </a:solidFill>
                <a:latin typeface="Aptos" panose="020B0004020202020204" pitchFamily="34" charset="0"/>
              </a:rPr>
              <a:t> treatments</a:t>
            </a:r>
          </a:p>
          <a:p>
            <a:pPr lvl="1"/>
            <a:r>
              <a:rPr lang="en-US" sz="2600" dirty="0">
                <a:solidFill>
                  <a:schemeClr val="bg1"/>
                </a:solidFill>
                <a:latin typeface="Aptos" panose="020B0004020202020204" pitchFamily="34" charset="0"/>
              </a:rPr>
              <a:t>2. </a:t>
            </a:r>
            <a:r>
              <a:rPr lang="en-US" sz="2600" dirty="0" err="1">
                <a:solidFill>
                  <a:schemeClr val="bg1"/>
                </a:solidFill>
                <a:latin typeface="Aptos" panose="020B0004020202020204" pitchFamily="34" charset="0"/>
              </a:rPr>
              <a:t>Continous</a:t>
            </a:r>
            <a:r>
              <a:rPr lang="en-US" sz="2600" dirty="0">
                <a:solidFill>
                  <a:schemeClr val="bg1"/>
                </a:solidFill>
                <a:latin typeface="Aptos" panose="020B0004020202020204" pitchFamily="34" charset="0"/>
              </a:rPr>
              <a:t> glucose monitoring for diabetic care</a:t>
            </a:r>
          </a:p>
          <a:p>
            <a:pPr lvl="1"/>
            <a:r>
              <a:rPr lang="en-US" sz="2600" dirty="0">
                <a:solidFill>
                  <a:schemeClr val="bg1"/>
                </a:solidFill>
                <a:latin typeface="Aptos" panose="020B0004020202020204" pitchFamily="34" charset="0"/>
              </a:rPr>
              <a:t>3. Cyber security to protect personal information</a:t>
            </a:r>
          </a:p>
          <a:p>
            <a:pPr lvl="1"/>
            <a:r>
              <a:rPr lang="en-US" sz="2600" dirty="0">
                <a:solidFill>
                  <a:schemeClr val="bg1"/>
                </a:solidFill>
                <a:latin typeface="Aptos" panose="020B0004020202020204" pitchFamily="34" charset="0"/>
              </a:rPr>
              <a:t>4. Weather forecasting and severe storm warnings</a:t>
            </a:r>
          </a:p>
          <a:p>
            <a:pPr lvl="1"/>
            <a:r>
              <a:rPr lang="en-US" sz="2600" dirty="0">
                <a:solidFill>
                  <a:schemeClr val="bg1"/>
                </a:solidFill>
                <a:latin typeface="Aptos" panose="020B0004020202020204" pitchFamily="34" charset="0"/>
              </a:rPr>
              <a:t>5. 911 emergency response</a:t>
            </a:r>
          </a:p>
        </p:txBody>
      </p:sp>
      <p:pic>
        <p:nvPicPr>
          <p:cNvPr id="29" name="Picture 28">
            <a:extLst>
              <a:ext uri="{FF2B5EF4-FFF2-40B4-BE49-F238E27FC236}">
                <a16:creationId xmlns:a16="http://schemas.microsoft.com/office/drawing/2014/main" id="{66767BF0-C779-92AE-B6B5-9551816DCE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6961" y="2006487"/>
            <a:ext cx="10025504" cy="6274025"/>
          </a:xfrm>
          <a:prstGeom prst="rect">
            <a:avLst/>
          </a:prstGeom>
        </p:spPr>
      </p:pic>
    </p:spTree>
    <p:extLst>
      <p:ext uri="{BB962C8B-B14F-4D97-AF65-F5344CB8AC3E}">
        <p14:creationId xmlns:p14="http://schemas.microsoft.com/office/powerpoint/2010/main" val="2570292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7533915" y="3806657"/>
            <a:ext cx="17049681" cy="1704968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20000"/>
                  </a:srgbClr>
                </a:gs>
                <a:gs pos="50000">
                  <a:srgbClr val="051018">
                    <a:alpha val="6200"/>
                  </a:srgbClr>
                </a:gs>
                <a:gs pos="100000">
                  <a:srgbClr val="051018">
                    <a:alpha val="20000"/>
                  </a:srgbClr>
                </a:gs>
              </a:gsLst>
              <a:path path="circle">
                <a:fillToRect l="50000" t="50000" r="50000" b="50000"/>
              </a:path>
            </a:gra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7647532" y="-8902476"/>
            <a:ext cx="17049681" cy="1704968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30000"/>
                  </a:srgbClr>
                </a:gs>
                <a:gs pos="50000">
                  <a:srgbClr val="051018">
                    <a:alpha val="9300"/>
                  </a:srgbClr>
                </a:gs>
                <a:gs pos="100000">
                  <a:srgbClr val="051018">
                    <a:alpha val="30000"/>
                  </a:srgbClr>
                </a:gs>
              </a:gsLst>
              <a:path path="circle">
                <a:fillToRect l="50000" t="50000" r="50000" b="50000"/>
              </a:path>
            </a:gra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663444" y="3305255"/>
            <a:ext cx="3838070" cy="4050415"/>
            <a:chOff x="0" y="0"/>
            <a:chExt cx="1132987" cy="1195671"/>
          </a:xfrm>
        </p:grpSpPr>
        <p:sp>
          <p:nvSpPr>
            <p:cNvPr id="10" name="Freeform 10"/>
            <p:cNvSpPr/>
            <p:nvPr/>
          </p:nvSpPr>
          <p:spPr>
            <a:xfrm>
              <a:off x="0" y="0"/>
              <a:ext cx="1132987" cy="1195671"/>
            </a:xfrm>
            <a:custGeom>
              <a:avLst/>
              <a:gdLst/>
              <a:ahLst/>
              <a:cxnLst/>
              <a:rect l="l" t="t" r="r" b="b"/>
              <a:pathLst>
                <a:path w="1132987" h="1195671">
                  <a:moveTo>
                    <a:pt x="60514" y="0"/>
                  </a:moveTo>
                  <a:lnTo>
                    <a:pt x="1072473" y="0"/>
                  </a:lnTo>
                  <a:cubicBezTo>
                    <a:pt x="1088523" y="0"/>
                    <a:pt x="1103915" y="6376"/>
                    <a:pt x="1115263" y="17724"/>
                  </a:cubicBezTo>
                  <a:cubicBezTo>
                    <a:pt x="1126612" y="29073"/>
                    <a:pt x="1132987" y="44465"/>
                    <a:pt x="1132987" y="60514"/>
                  </a:cubicBezTo>
                  <a:lnTo>
                    <a:pt x="1132987" y="1135157"/>
                  </a:lnTo>
                  <a:cubicBezTo>
                    <a:pt x="1132987" y="1151207"/>
                    <a:pt x="1126612" y="1166599"/>
                    <a:pt x="1115263" y="1177947"/>
                  </a:cubicBezTo>
                  <a:cubicBezTo>
                    <a:pt x="1103915" y="1189296"/>
                    <a:pt x="1088523" y="1195671"/>
                    <a:pt x="1072473" y="1195671"/>
                  </a:cubicBezTo>
                  <a:lnTo>
                    <a:pt x="60514" y="1195671"/>
                  </a:lnTo>
                  <a:cubicBezTo>
                    <a:pt x="27093" y="1195671"/>
                    <a:pt x="0" y="1168578"/>
                    <a:pt x="0" y="1135157"/>
                  </a:cubicBezTo>
                  <a:lnTo>
                    <a:pt x="0" y="60514"/>
                  </a:lnTo>
                  <a:cubicBezTo>
                    <a:pt x="0" y="27093"/>
                    <a:pt x="27093" y="0"/>
                    <a:pt x="60514" y="0"/>
                  </a:cubicBezTo>
                  <a:close/>
                </a:path>
              </a:pathLst>
            </a:custGeom>
            <a:solidFill>
              <a:srgbClr val="152530"/>
            </a:solidFill>
            <a:ln cap="rnd">
              <a:noFill/>
              <a:prstDash val="solid"/>
              <a:round/>
            </a:ln>
          </p:spPr>
          <p:txBody>
            <a:bodyPr/>
            <a:lstStyle/>
            <a:p>
              <a:endParaRPr lang="en-US"/>
            </a:p>
          </p:txBody>
        </p:sp>
        <p:sp>
          <p:nvSpPr>
            <p:cNvPr id="11" name="TextBox 11"/>
            <p:cNvSpPr txBox="1"/>
            <p:nvPr/>
          </p:nvSpPr>
          <p:spPr>
            <a:xfrm>
              <a:off x="0" y="-38100"/>
              <a:ext cx="1132987" cy="1233771"/>
            </a:xfrm>
            <a:prstGeom prst="rect">
              <a:avLst/>
            </a:prstGeom>
          </p:spPr>
          <p:txBody>
            <a:bodyPr lIns="50800" tIns="50800" rIns="50800" bIns="50800" rtlCol="0" anchor="ctr"/>
            <a:lstStyle/>
            <a:p>
              <a:pPr marL="0" lvl="0" indent="0" algn="l">
                <a:lnSpc>
                  <a:spcPts val="3079"/>
                </a:lnSpc>
                <a:spcBef>
                  <a:spcPct val="0"/>
                </a:spcBef>
              </a:pPr>
              <a:endParaRPr/>
            </a:p>
          </p:txBody>
        </p:sp>
      </p:grpSp>
      <p:grpSp>
        <p:nvGrpSpPr>
          <p:cNvPr id="12" name="Group 12"/>
          <p:cNvGrpSpPr/>
          <p:nvPr/>
        </p:nvGrpSpPr>
        <p:grpSpPr>
          <a:xfrm>
            <a:off x="4086598" y="7056516"/>
            <a:ext cx="991763" cy="574179"/>
            <a:chOff x="0" y="0"/>
            <a:chExt cx="1228435" cy="711200"/>
          </a:xfrm>
        </p:grpSpPr>
        <p:sp>
          <p:nvSpPr>
            <p:cNvPr id="13" name="Freeform 13"/>
            <p:cNvSpPr/>
            <p:nvPr/>
          </p:nvSpPr>
          <p:spPr>
            <a:xfrm>
              <a:off x="0" y="0"/>
              <a:ext cx="1228435" cy="711200"/>
            </a:xfrm>
            <a:custGeom>
              <a:avLst/>
              <a:gdLst/>
              <a:ahLst/>
              <a:cxnLst/>
              <a:rect l="l" t="t" r="r" b="b"/>
              <a:pathLst>
                <a:path w="1228435" h="711200">
                  <a:moveTo>
                    <a:pt x="614218" y="711200"/>
                  </a:moveTo>
                  <a:lnTo>
                    <a:pt x="1228435" y="0"/>
                  </a:lnTo>
                  <a:lnTo>
                    <a:pt x="0" y="0"/>
                  </a:lnTo>
                  <a:lnTo>
                    <a:pt x="614218" y="711200"/>
                  </a:lnTo>
                  <a:close/>
                </a:path>
              </a:pathLst>
            </a:custGeom>
            <a:solidFill>
              <a:srgbClr val="152530"/>
            </a:solidFill>
            <a:ln cap="sq">
              <a:noFill/>
              <a:prstDash val="solid"/>
              <a:miter/>
            </a:ln>
          </p:spPr>
          <p:txBody>
            <a:bodyPr/>
            <a:lstStyle/>
            <a:p>
              <a:endParaRPr lang="en-US"/>
            </a:p>
          </p:txBody>
        </p:sp>
        <p:sp>
          <p:nvSpPr>
            <p:cNvPr id="14" name="TextBox 14"/>
            <p:cNvSpPr txBox="1"/>
            <p:nvPr/>
          </p:nvSpPr>
          <p:spPr>
            <a:xfrm>
              <a:off x="191943" y="12700"/>
              <a:ext cx="844549" cy="368300"/>
            </a:xfrm>
            <a:prstGeom prst="rect">
              <a:avLst/>
            </a:prstGeom>
          </p:spPr>
          <p:txBody>
            <a:bodyPr lIns="50800" tIns="50800" rIns="50800" bIns="50800" rtlCol="0" anchor="ctr"/>
            <a:lstStyle/>
            <a:p>
              <a:pPr marL="0" lvl="0" indent="0" algn="l">
                <a:lnSpc>
                  <a:spcPts val="3079"/>
                </a:lnSpc>
                <a:spcBef>
                  <a:spcPct val="0"/>
                </a:spcBef>
              </a:pPr>
              <a:endParaRPr/>
            </a:p>
          </p:txBody>
        </p:sp>
      </p:grpSp>
      <p:grpSp>
        <p:nvGrpSpPr>
          <p:cNvPr id="15" name="Group 15"/>
          <p:cNvGrpSpPr/>
          <p:nvPr/>
        </p:nvGrpSpPr>
        <p:grpSpPr>
          <a:xfrm>
            <a:off x="6987233" y="3305255"/>
            <a:ext cx="3838070" cy="4050415"/>
            <a:chOff x="0" y="0"/>
            <a:chExt cx="1132987" cy="1195671"/>
          </a:xfrm>
        </p:grpSpPr>
        <p:sp>
          <p:nvSpPr>
            <p:cNvPr id="16" name="Freeform 16"/>
            <p:cNvSpPr/>
            <p:nvPr/>
          </p:nvSpPr>
          <p:spPr>
            <a:xfrm>
              <a:off x="0" y="0"/>
              <a:ext cx="1132987" cy="1195671"/>
            </a:xfrm>
            <a:custGeom>
              <a:avLst/>
              <a:gdLst/>
              <a:ahLst/>
              <a:cxnLst/>
              <a:rect l="l" t="t" r="r" b="b"/>
              <a:pathLst>
                <a:path w="1132987" h="1195671">
                  <a:moveTo>
                    <a:pt x="60514" y="0"/>
                  </a:moveTo>
                  <a:lnTo>
                    <a:pt x="1072473" y="0"/>
                  </a:lnTo>
                  <a:cubicBezTo>
                    <a:pt x="1088523" y="0"/>
                    <a:pt x="1103915" y="6376"/>
                    <a:pt x="1115263" y="17724"/>
                  </a:cubicBezTo>
                  <a:cubicBezTo>
                    <a:pt x="1126612" y="29073"/>
                    <a:pt x="1132987" y="44465"/>
                    <a:pt x="1132987" y="60514"/>
                  </a:cubicBezTo>
                  <a:lnTo>
                    <a:pt x="1132987" y="1135157"/>
                  </a:lnTo>
                  <a:cubicBezTo>
                    <a:pt x="1132987" y="1151207"/>
                    <a:pt x="1126612" y="1166599"/>
                    <a:pt x="1115263" y="1177947"/>
                  </a:cubicBezTo>
                  <a:cubicBezTo>
                    <a:pt x="1103915" y="1189296"/>
                    <a:pt x="1088523" y="1195671"/>
                    <a:pt x="1072473" y="1195671"/>
                  </a:cubicBezTo>
                  <a:lnTo>
                    <a:pt x="60514" y="1195671"/>
                  </a:lnTo>
                  <a:cubicBezTo>
                    <a:pt x="27093" y="1195671"/>
                    <a:pt x="0" y="1168578"/>
                    <a:pt x="0" y="1135157"/>
                  </a:cubicBezTo>
                  <a:lnTo>
                    <a:pt x="0" y="60514"/>
                  </a:lnTo>
                  <a:cubicBezTo>
                    <a:pt x="0" y="27093"/>
                    <a:pt x="27093" y="0"/>
                    <a:pt x="60514" y="0"/>
                  </a:cubicBezTo>
                  <a:close/>
                </a:path>
              </a:pathLst>
            </a:custGeom>
            <a:solidFill>
              <a:srgbClr val="152530"/>
            </a:solidFill>
            <a:ln cap="rnd">
              <a:noFill/>
              <a:prstDash val="solid"/>
              <a:round/>
            </a:ln>
          </p:spPr>
          <p:txBody>
            <a:bodyPr/>
            <a:lstStyle/>
            <a:p>
              <a:endParaRPr lang="en-US" dirty="0"/>
            </a:p>
          </p:txBody>
        </p:sp>
        <p:sp>
          <p:nvSpPr>
            <p:cNvPr id="17" name="TextBox 17"/>
            <p:cNvSpPr txBox="1"/>
            <p:nvPr/>
          </p:nvSpPr>
          <p:spPr>
            <a:xfrm>
              <a:off x="0" y="-38100"/>
              <a:ext cx="1132987" cy="1233771"/>
            </a:xfrm>
            <a:prstGeom prst="rect">
              <a:avLst/>
            </a:prstGeom>
          </p:spPr>
          <p:txBody>
            <a:bodyPr lIns="50800" tIns="50800" rIns="50800" bIns="50800" rtlCol="0" anchor="ctr"/>
            <a:lstStyle/>
            <a:p>
              <a:pPr marL="0" lvl="0" indent="0" algn="l">
                <a:lnSpc>
                  <a:spcPts val="3079"/>
                </a:lnSpc>
                <a:spcBef>
                  <a:spcPct val="0"/>
                </a:spcBef>
              </a:pPr>
              <a:endParaRPr/>
            </a:p>
          </p:txBody>
        </p:sp>
      </p:grpSp>
      <p:grpSp>
        <p:nvGrpSpPr>
          <p:cNvPr id="18" name="Group 18"/>
          <p:cNvGrpSpPr/>
          <p:nvPr/>
        </p:nvGrpSpPr>
        <p:grpSpPr>
          <a:xfrm>
            <a:off x="8410386" y="7056516"/>
            <a:ext cx="991763" cy="574179"/>
            <a:chOff x="0" y="0"/>
            <a:chExt cx="1228435" cy="711200"/>
          </a:xfrm>
        </p:grpSpPr>
        <p:sp>
          <p:nvSpPr>
            <p:cNvPr id="19" name="Freeform 19"/>
            <p:cNvSpPr/>
            <p:nvPr/>
          </p:nvSpPr>
          <p:spPr>
            <a:xfrm>
              <a:off x="0" y="0"/>
              <a:ext cx="1228435" cy="711200"/>
            </a:xfrm>
            <a:custGeom>
              <a:avLst/>
              <a:gdLst/>
              <a:ahLst/>
              <a:cxnLst/>
              <a:rect l="l" t="t" r="r" b="b"/>
              <a:pathLst>
                <a:path w="1228435" h="711200">
                  <a:moveTo>
                    <a:pt x="614218" y="711200"/>
                  </a:moveTo>
                  <a:lnTo>
                    <a:pt x="1228435" y="0"/>
                  </a:lnTo>
                  <a:lnTo>
                    <a:pt x="0" y="0"/>
                  </a:lnTo>
                  <a:lnTo>
                    <a:pt x="614218" y="711200"/>
                  </a:lnTo>
                  <a:close/>
                </a:path>
              </a:pathLst>
            </a:custGeom>
            <a:solidFill>
              <a:srgbClr val="152530"/>
            </a:solidFill>
            <a:ln cap="sq">
              <a:noFill/>
              <a:prstDash val="solid"/>
              <a:miter/>
            </a:ln>
          </p:spPr>
          <p:txBody>
            <a:bodyPr/>
            <a:lstStyle/>
            <a:p>
              <a:endParaRPr lang="en-US"/>
            </a:p>
          </p:txBody>
        </p:sp>
        <p:sp>
          <p:nvSpPr>
            <p:cNvPr id="20" name="TextBox 20"/>
            <p:cNvSpPr txBox="1"/>
            <p:nvPr/>
          </p:nvSpPr>
          <p:spPr>
            <a:xfrm>
              <a:off x="191943" y="12700"/>
              <a:ext cx="844549" cy="368300"/>
            </a:xfrm>
            <a:prstGeom prst="rect">
              <a:avLst/>
            </a:prstGeom>
          </p:spPr>
          <p:txBody>
            <a:bodyPr lIns="50800" tIns="50800" rIns="50800" bIns="50800" rtlCol="0" anchor="ctr"/>
            <a:lstStyle/>
            <a:p>
              <a:pPr marL="0" lvl="0" indent="0" algn="l">
                <a:lnSpc>
                  <a:spcPts val="3079"/>
                </a:lnSpc>
                <a:spcBef>
                  <a:spcPct val="0"/>
                </a:spcBef>
              </a:pPr>
              <a:endParaRPr/>
            </a:p>
          </p:txBody>
        </p:sp>
      </p:grpSp>
      <p:grpSp>
        <p:nvGrpSpPr>
          <p:cNvPr id="21" name="Group 21"/>
          <p:cNvGrpSpPr/>
          <p:nvPr/>
        </p:nvGrpSpPr>
        <p:grpSpPr>
          <a:xfrm>
            <a:off x="11786486" y="3305255"/>
            <a:ext cx="3838070" cy="4050415"/>
            <a:chOff x="0" y="0"/>
            <a:chExt cx="1132987" cy="1195671"/>
          </a:xfrm>
        </p:grpSpPr>
        <p:sp>
          <p:nvSpPr>
            <p:cNvPr id="22" name="Freeform 22"/>
            <p:cNvSpPr/>
            <p:nvPr/>
          </p:nvSpPr>
          <p:spPr>
            <a:xfrm>
              <a:off x="0" y="0"/>
              <a:ext cx="1132987" cy="1195671"/>
            </a:xfrm>
            <a:custGeom>
              <a:avLst/>
              <a:gdLst/>
              <a:ahLst/>
              <a:cxnLst/>
              <a:rect l="l" t="t" r="r" b="b"/>
              <a:pathLst>
                <a:path w="1132987" h="1195671">
                  <a:moveTo>
                    <a:pt x="60514" y="0"/>
                  </a:moveTo>
                  <a:lnTo>
                    <a:pt x="1072473" y="0"/>
                  </a:lnTo>
                  <a:cubicBezTo>
                    <a:pt x="1088523" y="0"/>
                    <a:pt x="1103915" y="6376"/>
                    <a:pt x="1115263" y="17724"/>
                  </a:cubicBezTo>
                  <a:cubicBezTo>
                    <a:pt x="1126612" y="29073"/>
                    <a:pt x="1132987" y="44465"/>
                    <a:pt x="1132987" y="60514"/>
                  </a:cubicBezTo>
                  <a:lnTo>
                    <a:pt x="1132987" y="1135157"/>
                  </a:lnTo>
                  <a:cubicBezTo>
                    <a:pt x="1132987" y="1151207"/>
                    <a:pt x="1126612" y="1166599"/>
                    <a:pt x="1115263" y="1177947"/>
                  </a:cubicBezTo>
                  <a:cubicBezTo>
                    <a:pt x="1103915" y="1189296"/>
                    <a:pt x="1088523" y="1195671"/>
                    <a:pt x="1072473" y="1195671"/>
                  </a:cubicBezTo>
                  <a:lnTo>
                    <a:pt x="60514" y="1195671"/>
                  </a:lnTo>
                  <a:cubicBezTo>
                    <a:pt x="27093" y="1195671"/>
                    <a:pt x="0" y="1168578"/>
                    <a:pt x="0" y="1135157"/>
                  </a:cubicBezTo>
                  <a:lnTo>
                    <a:pt x="0" y="60514"/>
                  </a:lnTo>
                  <a:cubicBezTo>
                    <a:pt x="0" y="27093"/>
                    <a:pt x="27093" y="0"/>
                    <a:pt x="60514" y="0"/>
                  </a:cubicBezTo>
                  <a:close/>
                </a:path>
              </a:pathLst>
            </a:custGeom>
            <a:solidFill>
              <a:srgbClr val="152530"/>
            </a:solidFill>
            <a:ln cap="rnd">
              <a:noFill/>
              <a:prstDash val="solid"/>
              <a:round/>
            </a:ln>
          </p:spPr>
          <p:txBody>
            <a:bodyPr/>
            <a:lstStyle/>
            <a:p>
              <a:endParaRPr lang="en-US" dirty="0"/>
            </a:p>
          </p:txBody>
        </p:sp>
        <p:sp>
          <p:nvSpPr>
            <p:cNvPr id="23" name="TextBox 23"/>
            <p:cNvSpPr txBox="1"/>
            <p:nvPr/>
          </p:nvSpPr>
          <p:spPr>
            <a:xfrm>
              <a:off x="0" y="-38100"/>
              <a:ext cx="1132987" cy="1233771"/>
            </a:xfrm>
            <a:prstGeom prst="rect">
              <a:avLst/>
            </a:prstGeom>
          </p:spPr>
          <p:txBody>
            <a:bodyPr lIns="50800" tIns="50800" rIns="50800" bIns="50800" rtlCol="0" anchor="ctr"/>
            <a:lstStyle/>
            <a:p>
              <a:pPr marL="0" lvl="0" indent="0" algn="l">
                <a:lnSpc>
                  <a:spcPts val="3079"/>
                </a:lnSpc>
                <a:spcBef>
                  <a:spcPct val="0"/>
                </a:spcBef>
              </a:pPr>
              <a:endParaRPr/>
            </a:p>
          </p:txBody>
        </p:sp>
      </p:grpSp>
      <p:grpSp>
        <p:nvGrpSpPr>
          <p:cNvPr id="24" name="Group 24"/>
          <p:cNvGrpSpPr/>
          <p:nvPr/>
        </p:nvGrpSpPr>
        <p:grpSpPr>
          <a:xfrm>
            <a:off x="13209639" y="7056516"/>
            <a:ext cx="991763" cy="574179"/>
            <a:chOff x="0" y="0"/>
            <a:chExt cx="1228435" cy="711200"/>
          </a:xfrm>
        </p:grpSpPr>
        <p:sp>
          <p:nvSpPr>
            <p:cNvPr id="25" name="Freeform 25"/>
            <p:cNvSpPr/>
            <p:nvPr/>
          </p:nvSpPr>
          <p:spPr>
            <a:xfrm>
              <a:off x="0" y="0"/>
              <a:ext cx="1228435" cy="711200"/>
            </a:xfrm>
            <a:custGeom>
              <a:avLst/>
              <a:gdLst/>
              <a:ahLst/>
              <a:cxnLst/>
              <a:rect l="l" t="t" r="r" b="b"/>
              <a:pathLst>
                <a:path w="1228435" h="711200">
                  <a:moveTo>
                    <a:pt x="614218" y="711200"/>
                  </a:moveTo>
                  <a:lnTo>
                    <a:pt x="1228435" y="0"/>
                  </a:lnTo>
                  <a:lnTo>
                    <a:pt x="0" y="0"/>
                  </a:lnTo>
                  <a:lnTo>
                    <a:pt x="614218" y="711200"/>
                  </a:lnTo>
                  <a:close/>
                </a:path>
              </a:pathLst>
            </a:custGeom>
            <a:solidFill>
              <a:srgbClr val="152530"/>
            </a:solidFill>
            <a:ln cap="sq">
              <a:noFill/>
              <a:prstDash val="solid"/>
              <a:miter/>
            </a:ln>
          </p:spPr>
          <p:txBody>
            <a:bodyPr/>
            <a:lstStyle/>
            <a:p>
              <a:endParaRPr lang="en-US"/>
            </a:p>
          </p:txBody>
        </p:sp>
        <p:sp>
          <p:nvSpPr>
            <p:cNvPr id="26" name="TextBox 26"/>
            <p:cNvSpPr txBox="1"/>
            <p:nvPr/>
          </p:nvSpPr>
          <p:spPr>
            <a:xfrm>
              <a:off x="191943" y="12700"/>
              <a:ext cx="844549" cy="368300"/>
            </a:xfrm>
            <a:prstGeom prst="rect">
              <a:avLst/>
            </a:prstGeom>
          </p:spPr>
          <p:txBody>
            <a:bodyPr lIns="50800" tIns="50800" rIns="50800" bIns="50800" rtlCol="0" anchor="ctr"/>
            <a:lstStyle/>
            <a:p>
              <a:pPr marL="0" lvl="0" indent="0" algn="l">
                <a:lnSpc>
                  <a:spcPts val="3079"/>
                </a:lnSpc>
                <a:spcBef>
                  <a:spcPct val="0"/>
                </a:spcBef>
              </a:pPr>
              <a:endParaRPr/>
            </a:p>
          </p:txBody>
        </p:sp>
      </p:grpSp>
      <p:grpSp>
        <p:nvGrpSpPr>
          <p:cNvPr id="27" name="Group 27"/>
          <p:cNvGrpSpPr/>
          <p:nvPr/>
        </p:nvGrpSpPr>
        <p:grpSpPr>
          <a:xfrm>
            <a:off x="4211437" y="7907964"/>
            <a:ext cx="742084" cy="742084"/>
            <a:chOff x="0" y="0"/>
            <a:chExt cx="989446" cy="989446"/>
          </a:xfrm>
        </p:grpSpPr>
        <p:sp>
          <p:nvSpPr>
            <p:cNvPr id="28" name="Freeform 28"/>
            <p:cNvSpPr/>
            <p:nvPr/>
          </p:nvSpPr>
          <p:spPr>
            <a:xfrm>
              <a:off x="0" y="0"/>
              <a:ext cx="989446" cy="989446"/>
            </a:xfrm>
            <a:custGeom>
              <a:avLst/>
              <a:gdLst/>
              <a:ahLst/>
              <a:cxnLst/>
              <a:rect l="l" t="t" r="r" b="b"/>
              <a:pathLst>
                <a:path w="989446" h="989446">
                  <a:moveTo>
                    <a:pt x="0" y="0"/>
                  </a:moveTo>
                  <a:lnTo>
                    <a:pt x="989446" y="0"/>
                  </a:lnTo>
                  <a:lnTo>
                    <a:pt x="989446" y="989446"/>
                  </a:lnTo>
                  <a:lnTo>
                    <a:pt x="0" y="9894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9" name="Group 29"/>
            <p:cNvGrpSpPr/>
            <p:nvPr/>
          </p:nvGrpSpPr>
          <p:grpSpPr>
            <a:xfrm>
              <a:off x="73111" y="73111"/>
              <a:ext cx="843223" cy="843223"/>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2530"/>
              </a:solidFill>
            </p:spPr>
            <p:txBody>
              <a:bodyPr/>
              <a:lstStyle/>
              <a:p>
                <a:endParaRPr lang="en-US"/>
              </a:p>
            </p:txBody>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3080"/>
                  </a:lnSpc>
                </a:pPr>
                <a:endParaRPr/>
              </a:p>
            </p:txBody>
          </p:sp>
        </p:grpSp>
        <p:grpSp>
          <p:nvGrpSpPr>
            <p:cNvPr id="32" name="Group 32"/>
            <p:cNvGrpSpPr/>
            <p:nvPr/>
          </p:nvGrpSpPr>
          <p:grpSpPr>
            <a:xfrm>
              <a:off x="313081" y="313081"/>
              <a:ext cx="363283" cy="363283"/>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6F21"/>
              </a:solidFill>
            </p:spPr>
            <p:txBody>
              <a:bodyPr/>
              <a:lstStyle/>
              <a:p>
                <a:endParaRPr lang="en-US"/>
              </a:p>
            </p:txBody>
          </p:sp>
          <p:sp>
            <p:nvSpPr>
              <p:cNvPr id="34" name="TextBox 34"/>
              <p:cNvSpPr txBox="1"/>
              <p:nvPr/>
            </p:nvSpPr>
            <p:spPr>
              <a:xfrm>
                <a:off x="76200" y="38100"/>
                <a:ext cx="660400" cy="698500"/>
              </a:xfrm>
              <a:prstGeom prst="rect">
                <a:avLst/>
              </a:prstGeom>
            </p:spPr>
            <p:txBody>
              <a:bodyPr lIns="50800" tIns="50800" rIns="50800" bIns="50800" rtlCol="0" anchor="ctr"/>
              <a:lstStyle/>
              <a:p>
                <a:pPr algn="ctr">
                  <a:lnSpc>
                    <a:spcPts val="3080"/>
                  </a:lnSpc>
                </a:pPr>
                <a:endParaRPr/>
              </a:p>
            </p:txBody>
          </p:sp>
        </p:grpSp>
      </p:grpSp>
      <p:grpSp>
        <p:nvGrpSpPr>
          <p:cNvPr id="35" name="Group 35"/>
          <p:cNvGrpSpPr/>
          <p:nvPr/>
        </p:nvGrpSpPr>
        <p:grpSpPr>
          <a:xfrm>
            <a:off x="8535225" y="7907964"/>
            <a:ext cx="742084" cy="742084"/>
            <a:chOff x="0" y="0"/>
            <a:chExt cx="989446" cy="989446"/>
          </a:xfrm>
        </p:grpSpPr>
        <p:sp>
          <p:nvSpPr>
            <p:cNvPr id="36" name="Freeform 36"/>
            <p:cNvSpPr/>
            <p:nvPr/>
          </p:nvSpPr>
          <p:spPr>
            <a:xfrm>
              <a:off x="0" y="0"/>
              <a:ext cx="989446" cy="989446"/>
            </a:xfrm>
            <a:custGeom>
              <a:avLst/>
              <a:gdLst/>
              <a:ahLst/>
              <a:cxnLst/>
              <a:rect l="l" t="t" r="r" b="b"/>
              <a:pathLst>
                <a:path w="989446" h="989446">
                  <a:moveTo>
                    <a:pt x="0" y="0"/>
                  </a:moveTo>
                  <a:lnTo>
                    <a:pt x="989446" y="0"/>
                  </a:lnTo>
                  <a:lnTo>
                    <a:pt x="989446" y="989446"/>
                  </a:lnTo>
                  <a:lnTo>
                    <a:pt x="0" y="9894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7" name="Group 37"/>
            <p:cNvGrpSpPr/>
            <p:nvPr/>
          </p:nvGrpSpPr>
          <p:grpSpPr>
            <a:xfrm>
              <a:off x="73111" y="73111"/>
              <a:ext cx="843223" cy="843223"/>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2530"/>
              </a:solidFill>
            </p:spPr>
            <p:txBody>
              <a:bodyPr/>
              <a:lstStyle/>
              <a:p>
                <a:endParaRPr lang="en-US"/>
              </a:p>
            </p:txBody>
          </p:sp>
          <p:sp>
            <p:nvSpPr>
              <p:cNvPr id="39" name="TextBox 39"/>
              <p:cNvSpPr txBox="1"/>
              <p:nvPr/>
            </p:nvSpPr>
            <p:spPr>
              <a:xfrm>
                <a:off x="76200" y="38100"/>
                <a:ext cx="660400" cy="698500"/>
              </a:xfrm>
              <a:prstGeom prst="rect">
                <a:avLst/>
              </a:prstGeom>
            </p:spPr>
            <p:txBody>
              <a:bodyPr lIns="50800" tIns="50800" rIns="50800" bIns="50800" rtlCol="0" anchor="ctr"/>
              <a:lstStyle/>
              <a:p>
                <a:pPr algn="ctr">
                  <a:lnSpc>
                    <a:spcPts val="3080"/>
                  </a:lnSpc>
                </a:pPr>
                <a:endParaRPr/>
              </a:p>
            </p:txBody>
          </p:sp>
        </p:grpSp>
        <p:grpSp>
          <p:nvGrpSpPr>
            <p:cNvPr id="40" name="Group 40"/>
            <p:cNvGrpSpPr/>
            <p:nvPr/>
          </p:nvGrpSpPr>
          <p:grpSpPr>
            <a:xfrm>
              <a:off x="313081" y="313081"/>
              <a:ext cx="363283" cy="363283"/>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6F21"/>
              </a:solidFill>
            </p:spPr>
            <p:txBody>
              <a:bodyPr/>
              <a:lstStyle/>
              <a:p>
                <a:endParaRPr lang="en-US"/>
              </a:p>
            </p:txBody>
          </p:sp>
          <p:sp>
            <p:nvSpPr>
              <p:cNvPr id="42" name="TextBox 42"/>
              <p:cNvSpPr txBox="1"/>
              <p:nvPr/>
            </p:nvSpPr>
            <p:spPr>
              <a:xfrm>
                <a:off x="76200" y="38100"/>
                <a:ext cx="660400" cy="698500"/>
              </a:xfrm>
              <a:prstGeom prst="rect">
                <a:avLst/>
              </a:prstGeom>
            </p:spPr>
            <p:txBody>
              <a:bodyPr lIns="50800" tIns="50800" rIns="50800" bIns="50800" rtlCol="0" anchor="ctr"/>
              <a:lstStyle/>
              <a:p>
                <a:pPr algn="ctr">
                  <a:lnSpc>
                    <a:spcPts val="3080"/>
                  </a:lnSpc>
                </a:pPr>
                <a:endParaRPr/>
              </a:p>
            </p:txBody>
          </p:sp>
        </p:grpSp>
      </p:grpSp>
      <p:grpSp>
        <p:nvGrpSpPr>
          <p:cNvPr id="43" name="Group 43"/>
          <p:cNvGrpSpPr/>
          <p:nvPr/>
        </p:nvGrpSpPr>
        <p:grpSpPr>
          <a:xfrm>
            <a:off x="13334479" y="7907964"/>
            <a:ext cx="742084" cy="742084"/>
            <a:chOff x="0" y="0"/>
            <a:chExt cx="989446" cy="989446"/>
          </a:xfrm>
        </p:grpSpPr>
        <p:sp>
          <p:nvSpPr>
            <p:cNvPr id="44" name="Freeform 44"/>
            <p:cNvSpPr/>
            <p:nvPr/>
          </p:nvSpPr>
          <p:spPr>
            <a:xfrm>
              <a:off x="0" y="0"/>
              <a:ext cx="989446" cy="989446"/>
            </a:xfrm>
            <a:custGeom>
              <a:avLst/>
              <a:gdLst/>
              <a:ahLst/>
              <a:cxnLst/>
              <a:rect l="l" t="t" r="r" b="b"/>
              <a:pathLst>
                <a:path w="989446" h="989446">
                  <a:moveTo>
                    <a:pt x="0" y="0"/>
                  </a:moveTo>
                  <a:lnTo>
                    <a:pt x="989446" y="0"/>
                  </a:lnTo>
                  <a:lnTo>
                    <a:pt x="989446" y="989446"/>
                  </a:lnTo>
                  <a:lnTo>
                    <a:pt x="0" y="98944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5" name="Group 45"/>
            <p:cNvGrpSpPr/>
            <p:nvPr/>
          </p:nvGrpSpPr>
          <p:grpSpPr>
            <a:xfrm>
              <a:off x="73111" y="73111"/>
              <a:ext cx="843223" cy="843223"/>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52530"/>
              </a:solidFill>
            </p:spPr>
            <p:txBody>
              <a:bodyPr/>
              <a:lstStyle/>
              <a:p>
                <a:endParaRPr lang="en-US"/>
              </a:p>
            </p:txBody>
          </p:sp>
          <p:sp>
            <p:nvSpPr>
              <p:cNvPr id="47" name="TextBox 47"/>
              <p:cNvSpPr txBox="1"/>
              <p:nvPr/>
            </p:nvSpPr>
            <p:spPr>
              <a:xfrm>
                <a:off x="76200" y="38100"/>
                <a:ext cx="660400" cy="698500"/>
              </a:xfrm>
              <a:prstGeom prst="rect">
                <a:avLst/>
              </a:prstGeom>
            </p:spPr>
            <p:txBody>
              <a:bodyPr lIns="50800" tIns="50800" rIns="50800" bIns="50800" rtlCol="0" anchor="ctr"/>
              <a:lstStyle/>
              <a:p>
                <a:pPr algn="ctr">
                  <a:lnSpc>
                    <a:spcPts val="3080"/>
                  </a:lnSpc>
                </a:pPr>
                <a:endParaRPr/>
              </a:p>
            </p:txBody>
          </p:sp>
        </p:grpSp>
        <p:grpSp>
          <p:nvGrpSpPr>
            <p:cNvPr id="48" name="Group 48"/>
            <p:cNvGrpSpPr/>
            <p:nvPr/>
          </p:nvGrpSpPr>
          <p:grpSpPr>
            <a:xfrm>
              <a:off x="313081" y="313081"/>
              <a:ext cx="363283" cy="363283"/>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6F21"/>
              </a:solidFill>
            </p:spPr>
            <p:txBody>
              <a:bodyPr/>
              <a:lstStyle/>
              <a:p>
                <a:endParaRPr lang="en-US"/>
              </a:p>
            </p:txBody>
          </p:sp>
          <p:sp>
            <p:nvSpPr>
              <p:cNvPr id="50" name="TextBox 50"/>
              <p:cNvSpPr txBox="1"/>
              <p:nvPr/>
            </p:nvSpPr>
            <p:spPr>
              <a:xfrm>
                <a:off x="76200" y="38100"/>
                <a:ext cx="660400" cy="698500"/>
              </a:xfrm>
              <a:prstGeom prst="rect">
                <a:avLst/>
              </a:prstGeom>
            </p:spPr>
            <p:txBody>
              <a:bodyPr lIns="50800" tIns="50800" rIns="50800" bIns="50800" rtlCol="0" anchor="ctr"/>
              <a:lstStyle/>
              <a:p>
                <a:pPr algn="ctr">
                  <a:lnSpc>
                    <a:spcPts val="3080"/>
                  </a:lnSpc>
                </a:pPr>
                <a:endParaRPr/>
              </a:p>
            </p:txBody>
          </p:sp>
        </p:grpSp>
      </p:grpSp>
      <p:sp>
        <p:nvSpPr>
          <p:cNvPr id="51" name="Freeform 51"/>
          <p:cNvSpPr/>
          <p:nvPr/>
        </p:nvSpPr>
        <p:spPr>
          <a:xfrm rot="2173578">
            <a:off x="12253176" y="-1866545"/>
            <a:ext cx="9199212" cy="8118305"/>
          </a:xfrm>
          <a:custGeom>
            <a:avLst/>
            <a:gdLst/>
            <a:ahLst/>
            <a:cxnLst/>
            <a:rect l="l" t="t" r="r" b="b"/>
            <a:pathLst>
              <a:path w="9199212" h="8118305">
                <a:moveTo>
                  <a:pt x="0" y="0"/>
                </a:moveTo>
                <a:lnTo>
                  <a:pt x="9199212" y="0"/>
                </a:lnTo>
                <a:lnTo>
                  <a:pt x="9199212" y="8118305"/>
                </a:lnTo>
                <a:lnTo>
                  <a:pt x="0" y="8118305"/>
                </a:lnTo>
                <a:lnTo>
                  <a:pt x="0" y="0"/>
                </a:lnTo>
                <a:close/>
              </a:path>
            </a:pathLst>
          </a:custGeom>
          <a:blipFill>
            <a:blip>
              <a:alphaModFix amt="18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2" name="Group 52"/>
          <p:cNvGrpSpPr/>
          <p:nvPr/>
        </p:nvGrpSpPr>
        <p:grpSpPr>
          <a:xfrm>
            <a:off x="3779816" y="3881417"/>
            <a:ext cx="1416471" cy="1231090"/>
            <a:chOff x="0" y="0"/>
            <a:chExt cx="1888628" cy="1641453"/>
          </a:xfrm>
        </p:grpSpPr>
        <p:sp>
          <p:nvSpPr>
            <p:cNvPr id="53" name="Freeform 53"/>
            <p:cNvSpPr/>
            <p:nvPr/>
          </p:nvSpPr>
          <p:spPr>
            <a:xfrm>
              <a:off x="0" y="0"/>
              <a:ext cx="1292645" cy="1641453"/>
            </a:xfrm>
            <a:custGeom>
              <a:avLst/>
              <a:gdLst/>
              <a:ahLst/>
              <a:cxnLst/>
              <a:rect l="l" t="t" r="r" b="b"/>
              <a:pathLst>
                <a:path w="1292645" h="1641453">
                  <a:moveTo>
                    <a:pt x="0" y="0"/>
                  </a:moveTo>
                  <a:lnTo>
                    <a:pt x="1292645" y="0"/>
                  </a:lnTo>
                  <a:lnTo>
                    <a:pt x="1292645" y="1641453"/>
                  </a:lnTo>
                  <a:lnTo>
                    <a:pt x="0" y="164145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4" name="Freeform 54"/>
            <p:cNvSpPr/>
            <p:nvPr/>
          </p:nvSpPr>
          <p:spPr>
            <a:xfrm>
              <a:off x="1280463" y="806711"/>
              <a:ext cx="608165" cy="608165"/>
            </a:xfrm>
            <a:custGeom>
              <a:avLst/>
              <a:gdLst/>
              <a:ahLst/>
              <a:cxnLst/>
              <a:rect l="l" t="t" r="r" b="b"/>
              <a:pathLst>
                <a:path w="608165" h="608165">
                  <a:moveTo>
                    <a:pt x="0" y="0"/>
                  </a:moveTo>
                  <a:lnTo>
                    <a:pt x="608165" y="0"/>
                  </a:lnTo>
                  <a:lnTo>
                    <a:pt x="608165" y="608164"/>
                  </a:lnTo>
                  <a:lnTo>
                    <a:pt x="0" y="608164"/>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5" name="Freeform 55"/>
            <p:cNvSpPr/>
            <p:nvPr/>
          </p:nvSpPr>
          <p:spPr>
            <a:xfrm flipH="1">
              <a:off x="1076893" y="130672"/>
              <a:ext cx="704207" cy="676039"/>
            </a:xfrm>
            <a:custGeom>
              <a:avLst/>
              <a:gdLst/>
              <a:ahLst/>
              <a:cxnLst/>
              <a:rect l="l" t="t" r="r" b="b"/>
              <a:pathLst>
                <a:path w="704207" h="676039">
                  <a:moveTo>
                    <a:pt x="704207" y="0"/>
                  </a:moveTo>
                  <a:lnTo>
                    <a:pt x="0" y="0"/>
                  </a:lnTo>
                  <a:lnTo>
                    <a:pt x="0" y="676039"/>
                  </a:lnTo>
                  <a:lnTo>
                    <a:pt x="704207" y="676039"/>
                  </a:lnTo>
                  <a:lnTo>
                    <a:pt x="704207"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56" name="Freeform 56"/>
          <p:cNvSpPr/>
          <p:nvPr/>
        </p:nvSpPr>
        <p:spPr>
          <a:xfrm>
            <a:off x="8319716" y="3847824"/>
            <a:ext cx="1235110" cy="1235110"/>
          </a:xfrm>
          <a:custGeom>
            <a:avLst/>
            <a:gdLst/>
            <a:ahLst/>
            <a:cxnLst/>
            <a:rect l="l" t="t" r="r" b="b"/>
            <a:pathLst>
              <a:path w="1235110" h="1235110">
                <a:moveTo>
                  <a:pt x="0" y="0"/>
                </a:moveTo>
                <a:lnTo>
                  <a:pt x="1235109" y="0"/>
                </a:lnTo>
                <a:lnTo>
                  <a:pt x="1235109" y="1235109"/>
                </a:lnTo>
                <a:lnTo>
                  <a:pt x="0" y="1235109"/>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57" name="Freeform 57"/>
          <p:cNvSpPr/>
          <p:nvPr/>
        </p:nvSpPr>
        <p:spPr>
          <a:xfrm>
            <a:off x="13149886" y="3947082"/>
            <a:ext cx="1115561" cy="1150063"/>
          </a:xfrm>
          <a:custGeom>
            <a:avLst/>
            <a:gdLst/>
            <a:ahLst/>
            <a:cxnLst/>
            <a:rect l="l" t="t" r="r" b="b"/>
            <a:pathLst>
              <a:path w="1115561" h="1150063">
                <a:moveTo>
                  <a:pt x="0" y="0"/>
                </a:moveTo>
                <a:lnTo>
                  <a:pt x="1115562" y="0"/>
                </a:lnTo>
                <a:lnTo>
                  <a:pt x="1115562" y="1150063"/>
                </a:lnTo>
                <a:lnTo>
                  <a:pt x="0" y="1150063"/>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58" name="TextBox 58"/>
          <p:cNvSpPr txBox="1"/>
          <p:nvPr/>
        </p:nvSpPr>
        <p:spPr>
          <a:xfrm>
            <a:off x="2899695" y="5530943"/>
            <a:ext cx="3365568" cy="1436291"/>
          </a:xfrm>
          <a:prstGeom prst="rect">
            <a:avLst/>
          </a:prstGeom>
        </p:spPr>
        <p:txBody>
          <a:bodyPr lIns="0" tIns="0" rIns="0" bIns="0" rtlCol="0" anchor="t">
            <a:spAutoFit/>
          </a:bodyPr>
          <a:lstStyle/>
          <a:p>
            <a:pPr algn="ctr">
              <a:lnSpc>
                <a:spcPts val="6166"/>
              </a:lnSpc>
            </a:pPr>
            <a:r>
              <a:rPr lang="en-US" sz="4800" b="1" dirty="0">
                <a:solidFill>
                  <a:srgbClr val="F26F21"/>
                </a:solidFill>
                <a:latin typeface="Aptos" panose="020B0004020202020204" pitchFamily="34" charset="0"/>
                <a:ea typeface="Helvetica Now Display Heavy"/>
                <a:cs typeface="Helvetica Now Display Heavy"/>
                <a:sym typeface="Helvetica Now Display Heavy"/>
              </a:rPr>
              <a:t>5,000</a:t>
            </a:r>
          </a:p>
          <a:p>
            <a:pPr algn="ctr">
              <a:lnSpc>
                <a:spcPts val="2472"/>
              </a:lnSpc>
            </a:pPr>
            <a:r>
              <a:rPr lang="en-US" sz="2400" dirty="0">
                <a:solidFill>
                  <a:srgbClr val="FFFFFF"/>
                </a:solidFill>
                <a:latin typeface="Aptos" panose="020B0004020202020204" pitchFamily="34" charset="0"/>
                <a:ea typeface="Canva Sans"/>
                <a:cs typeface="Canva Sans"/>
                <a:sym typeface="Canva Sans"/>
              </a:rPr>
              <a:t>Direct &amp; Indirect Jobs During Construction</a:t>
            </a:r>
          </a:p>
        </p:txBody>
      </p:sp>
      <p:sp>
        <p:nvSpPr>
          <p:cNvPr id="59" name="TextBox 59"/>
          <p:cNvSpPr txBox="1"/>
          <p:nvPr/>
        </p:nvSpPr>
        <p:spPr>
          <a:xfrm>
            <a:off x="7223451" y="5530943"/>
            <a:ext cx="3365568" cy="1431650"/>
          </a:xfrm>
          <a:prstGeom prst="rect">
            <a:avLst/>
          </a:prstGeom>
        </p:spPr>
        <p:txBody>
          <a:bodyPr lIns="0" tIns="0" rIns="0" bIns="0" rtlCol="0" anchor="t">
            <a:spAutoFit/>
          </a:bodyPr>
          <a:lstStyle/>
          <a:p>
            <a:pPr algn="ctr">
              <a:lnSpc>
                <a:spcPts val="6166"/>
              </a:lnSpc>
            </a:pPr>
            <a:r>
              <a:rPr lang="en-US" sz="4800" b="1" dirty="0">
                <a:solidFill>
                  <a:srgbClr val="F26F21"/>
                </a:solidFill>
                <a:latin typeface="Aptos" panose="020B0004020202020204" pitchFamily="34" charset="0"/>
                <a:ea typeface="Helvetica Now Display Heavy"/>
                <a:cs typeface="Helvetica Now Display Heavy"/>
                <a:sym typeface="Helvetica Now Display Heavy"/>
              </a:rPr>
              <a:t>$775M</a:t>
            </a:r>
          </a:p>
          <a:p>
            <a:pPr algn="ctr">
              <a:lnSpc>
                <a:spcPts val="2472"/>
              </a:lnSpc>
            </a:pPr>
            <a:r>
              <a:rPr lang="en-US" sz="2400" dirty="0">
                <a:solidFill>
                  <a:srgbClr val="FFFFFF"/>
                </a:solidFill>
                <a:latin typeface="Aptos" panose="020B0004020202020204" pitchFamily="34" charset="0"/>
                <a:ea typeface="Canva Sans"/>
                <a:cs typeface="Canva Sans"/>
                <a:sym typeface="Canva Sans"/>
              </a:rPr>
              <a:t>Economic</a:t>
            </a:r>
          </a:p>
          <a:p>
            <a:pPr algn="ctr">
              <a:lnSpc>
                <a:spcPts val="2472"/>
              </a:lnSpc>
            </a:pPr>
            <a:r>
              <a:rPr lang="en-US" sz="2400" dirty="0">
                <a:solidFill>
                  <a:srgbClr val="FFFFFF"/>
                </a:solidFill>
                <a:latin typeface="Aptos" panose="020B0004020202020204" pitchFamily="34" charset="0"/>
                <a:ea typeface="Canva Sans"/>
                <a:cs typeface="Canva Sans"/>
                <a:sym typeface="Canva Sans"/>
              </a:rPr>
              <a:t>Activity</a:t>
            </a:r>
          </a:p>
        </p:txBody>
      </p:sp>
      <p:sp>
        <p:nvSpPr>
          <p:cNvPr id="60" name="TextBox 60"/>
          <p:cNvSpPr txBox="1"/>
          <p:nvPr/>
        </p:nvSpPr>
        <p:spPr>
          <a:xfrm>
            <a:off x="11904610" y="5530943"/>
            <a:ext cx="3601819" cy="1441357"/>
          </a:xfrm>
          <a:prstGeom prst="rect">
            <a:avLst/>
          </a:prstGeom>
        </p:spPr>
        <p:txBody>
          <a:bodyPr wrap="square" lIns="0" tIns="0" rIns="0" bIns="0" rtlCol="0" anchor="t">
            <a:spAutoFit/>
          </a:bodyPr>
          <a:lstStyle/>
          <a:p>
            <a:pPr algn="ctr">
              <a:lnSpc>
                <a:spcPts val="6166"/>
              </a:lnSpc>
            </a:pPr>
            <a:r>
              <a:rPr lang="en-US" sz="4800" b="1" dirty="0">
                <a:solidFill>
                  <a:srgbClr val="F26F21"/>
                </a:solidFill>
                <a:latin typeface="Aptos" panose="020B0004020202020204" pitchFamily="34" charset="0"/>
                <a:ea typeface="Helvetica Now Display Heavy"/>
                <a:cs typeface="Helvetica Now Display Heavy"/>
                <a:sym typeface="Helvetica Now Display Heavy"/>
              </a:rPr>
              <a:t>500</a:t>
            </a:r>
          </a:p>
          <a:p>
            <a:pPr algn="ctr">
              <a:lnSpc>
                <a:spcPts val="2472"/>
              </a:lnSpc>
            </a:pPr>
            <a:r>
              <a:rPr lang="en-US" sz="2400" dirty="0">
                <a:solidFill>
                  <a:srgbClr val="FFFFFF"/>
                </a:solidFill>
                <a:latin typeface="Aptos" panose="020B0004020202020204" pitchFamily="34" charset="0"/>
                <a:ea typeface="Canva Sans"/>
                <a:cs typeface="Canva Sans"/>
                <a:sym typeface="Canva Sans"/>
              </a:rPr>
              <a:t>Permanent Jobs Supported Once Operational</a:t>
            </a:r>
          </a:p>
        </p:txBody>
      </p:sp>
      <p:sp>
        <p:nvSpPr>
          <p:cNvPr id="61" name="TextBox 61"/>
          <p:cNvSpPr txBox="1"/>
          <p:nvPr/>
        </p:nvSpPr>
        <p:spPr>
          <a:xfrm>
            <a:off x="1028700" y="1228725"/>
            <a:ext cx="12119040" cy="1513619"/>
          </a:xfrm>
          <a:prstGeom prst="rect">
            <a:avLst/>
          </a:prstGeom>
        </p:spPr>
        <p:txBody>
          <a:bodyPr wrap="square" lIns="0" tIns="0" rIns="0" bIns="0" rtlCol="0" anchor="t">
            <a:spAutoFit/>
          </a:bodyPr>
          <a:lstStyle/>
          <a:p>
            <a:pPr algn="l">
              <a:lnSpc>
                <a:spcPts val="5695"/>
              </a:lnSpc>
            </a:pPr>
            <a:r>
              <a:rPr lang="en-US" sz="6600" b="1" spc="-57" dirty="0">
                <a:solidFill>
                  <a:srgbClr val="FFFFFF"/>
                </a:solidFill>
                <a:latin typeface="Aptos" panose="020B0004020202020204" pitchFamily="34" charset="0"/>
                <a:ea typeface="Helvetica Now Display Bold"/>
                <a:cs typeface="Helvetica Now Display Bold"/>
                <a:sym typeface="Helvetica Now Display Bold"/>
              </a:rPr>
              <a:t>Economic Impact of Average Sized Data Center</a:t>
            </a:r>
          </a:p>
        </p:txBody>
      </p:sp>
      <p:sp>
        <p:nvSpPr>
          <p:cNvPr id="62" name="TextBox 62"/>
          <p:cNvSpPr txBox="1"/>
          <p:nvPr/>
        </p:nvSpPr>
        <p:spPr>
          <a:xfrm>
            <a:off x="1107311" y="9307983"/>
            <a:ext cx="7195091" cy="184666"/>
          </a:xfrm>
          <a:prstGeom prst="rect">
            <a:avLst/>
          </a:prstGeom>
        </p:spPr>
        <p:txBody>
          <a:bodyPr lIns="0" tIns="0" rIns="0" bIns="0" rtlCol="0" anchor="t">
            <a:spAutoFit/>
          </a:bodyPr>
          <a:lstStyle/>
          <a:p>
            <a:r>
              <a:rPr lang="en-US" sz="1200" b="1" dirty="0">
                <a:solidFill>
                  <a:srgbClr val="FFFFFF"/>
                </a:solidFill>
                <a:effectLst/>
                <a:latin typeface="Aptos" panose="020B0004020202020204" pitchFamily="34" charset="0"/>
              </a:rPr>
              <a:t>The Economic &amp; Fiscal Impacts of Data Center Development in </a:t>
            </a:r>
            <a:r>
              <a:rPr lang="en-US" sz="1200" b="1" dirty="0">
                <a:solidFill>
                  <a:srgbClr val="FFFFFF"/>
                </a:solidFill>
                <a:latin typeface="Aptos" panose="020B0004020202020204" pitchFamily="34" charset="0"/>
              </a:rPr>
              <a:t>Maryland, August</a:t>
            </a:r>
            <a:r>
              <a:rPr lang="en-US" sz="1200" dirty="0">
                <a:solidFill>
                  <a:srgbClr val="FFFFFF"/>
                </a:solidFill>
                <a:latin typeface="Aptos" panose="020B0004020202020204" pitchFamily="34" charset="0"/>
                <a:ea typeface="Canva Sans"/>
                <a:cs typeface="Canva Sans"/>
                <a:sym typeface="Canva Sans"/>
              </a:rPr>
              <a:t> 2025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7533915" y="3806657"/>
            <a:ext cx="17049681" cy="1704968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20000"/>
                  </a:srgbClr>
                </a:gs>
                <a:gs pos="50000">
                  <a:srgbClr val="051018">
                    <a:alpha val="6200"/>
                  </a:srgbClr>
                </a:gs>
                <a:gs pos="100000">
                  <a:srgbClr val="051018">
                    <a:alpha val="20000"/>
                  </a:srgbClr>
                </a:gs>
              </a:gsLst>
              <a:path path="circle">
                <a:fillToRect l="50000" t="50000" r="50000" b="50000"/>
              </a:path>
            </a:gra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7647532" y="-8915541"/>
            <a:ext cx="17049681" cy="1704968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30000"/>
                  </a:srgbClr>
                </a:gs>
                <a:gs pos="50000">
                  <a:srgbClr val="051018">
                    <a:alpha val="9300"/>
                  </a:srgbClr>
                </a:gs>
                <a:gs pos="100000">
                  <a:srgbClr val="051018">
                    <a:alpha val="30000"/>
                  </a:srgbClr>
                </a:gs>
              </a:gsLst>
              <a:path path="circle">
                <a:fillToRect l="50000" t="50000" r="50000" b="50000"/>
              </a:path>
            </a:gra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2663444" y="3305255"/>
            <a:ext cx="3838070" cy="4050415"/>
          </a:xfrm>
          <a:custGeom>
            <a:avLst/>
            <a:gdLst/>
            <a:ahLst/>
            <a:cxnLst/>
            <a:rect l="l" t="t" r="r" b="b"/>
            <a:pathLst>
              <a:path w="1132987" h="1195671">
                <a:moveTo>
                  <a:pt x="60514" y="0"/>
                </a:moveTo>
                <a:lnTo>
                  <a:pt x="1072473" y="0"/>
                </a:lnTo>
                <a:cubicBezTo>
                  <a:pt x="1088523" y="0"/>
                  <a:pt x="1103915" y="6376"/>
                  <a:pt x="1115263" y="17724"/>
                </a:cubicBezTo>
                <a:cubicBezTo>
                  <a:pt x="1126612" y="29073"/>
                  <a:pt x="1132987" y="44465"/>
                  <a:pt x="1132987" y="60514"/>
                </a:cubicBezTo>
                <a:lnTo>
                  <a:pt x="1132987" y="1135157"/>
                </a:lnTo>
                <a:cubicBezTo>
                  <a:pt x="1132987" y="1151207"/>
                  <a:pt x="1126612" y="1166599"/>
                  <a:pt x="1115263" y="1177947"/>
                </a:cubicBezTo>
                <a:cubicBezTo>
                  <a:pt x="1103915" y="1189296"/>
                  <a:pt x="1088523" y="1195671"/>
                  <a:pt x="1072473" y="1195671"/>
                </a:cubicBezTo>
                <a:lnTo>
                  <a:pt x="60514" y="1195671"/>
                </a:lnTo>
                <a:cubicBezTo>
                  <a:pt x="27093" y="1195671"/>
                  <a:pt x="0" y="1168578"/>
                  <a:pt x="0" y="1135157"/>
                </a:cubicBezTo>
                <a:lnTo>
                  <a:pt x="0" y="60514"/>
                </a:lnTo>
                <a:cubicBezTo>
                  <a:pt x="0" y="27093"/>
                  <a:pt x="27093" y="0"/>
                  <a:pt x="60514" y="0"/>
                </a:cubicBezTo>
                <a:close/>
              </a:path>
            </a:pathLst>
          </a:custGeom>
          <a:solidFill>
            <a:srgbClr val="152530"/>
          </a:solidFill>
          <a:ln cap="rnd">
            <a:noFill/>
            <a:prstDash val="solid"/>
            <a:round/>
          </a:ln>
        </p:spPr>
        <p:txBody>
          <a:bodyPr/>
          <a:lstStyle/>
          <a:p>
            <a:endParaRPr lang="en-US" dirty="0"/>
          </a:p>
        </p:txBody>
      </p:sp>
      <p:sp>
        <p:nvSpPr>
          <p:cNvPr id="11" name="TextBox 11"/>
          <p:cNvSpPr txBox="1"/>
          <p:nvPr/>
        </p:nvSpPr>
        <p:spPr>
          <a:xfrm>
            <a:off x="2663444" y="3176189"/>
            <a:ext cx="3838070" cy="4179481"/>
          </a:xfrm>
          <a:prstGeom prst="rect">
            <a:avLst/>
          </a:prstGeom>
        </p:spPr>
        <p:txBody>
          <a:bodyPr lIns="50800" tIns="50800" rIns="50800" bIns="50800" rtlCol="0" anchor="ctr"/>
          <a:lstStyle/>
          <a:p>
            <a:pPr marL="0" lvl="0" indent="0" algn="l">
              <a:lnSpc>
                <a:spcPts val="3079"/>
              </a:lnSpc>
              <a:spcBef>
                <a:spcPct val="0"/>
              </a:spcBef>
            </a:pPr>
            <a:endParaRPr/>
          </a:p>
        </p:txBody>
      </p:sp>
      <p:grpSp>
        <p:nvGrpSpPr>
          <p:cNvPr id="12" name="Group 12"/>
          <p:cNvGrpSpPr/>
          <p:nvPr/>
        </p:nvGrpSpPr>
        <p:grpSpPr>
          <a:xfrm>
            <a:off x="4086598" y="7056516"/>
            <a:ext cx="991763" cy="574179"/>
            <a:chOff x="0" y="0"/>
            <a:chExt cx="1228435" cy="711200"/>
          </a:xfrm>
        </p:grpSpPr>
        <p:sp>
          <p:nvSpPr>
            <p:cNvPr id="13" name="Freeform 13"/>
            <p:cNvSpPr/>
            <p:nvPr/>
          </p:nvSpPr>
          <p:spPr>
            <a:xfrm>
              <a:off x="0" y="0"/>
              <a:ext cx="1228435" cy="711200"/>
            </a:xfrm>
            <a:custGeom>
              <a:avLst/>
              <a:gdLst/>
              <a:ahLst/>
              <a:cxnLst/>
              <a:rect l="l" t="t" r="r" b="b"/>
              <a:pathLst>
                <a:path w="1228435" h="711200">
                  <a:moveTo>
                    <a:pt x="614218" y="711200"/>
                  </a:moveTo>
                  <a:lnTo>
                    <a:pt x="1228435" y="0"/>
                  </a:lnTo>
                  <a:lnTo>
                    <a:pt x="0" y="0"/>
                  </a:lnTo>
                  <a:lnTo>
                    <a:pt x="614218" y="711200"/>
                  </a:lnTo>
                  <a:close/>
                </a:path>
              </a:pathLst>
            </a:custGeom>
            <a:solidFill>
              <a:srgbClr val="152530"/>
            </a:solidFill>
            <a:ln cap="sq">
              <a:noFill/>
              <a:prstDash val="solid"/>
              <a:miter/>
            </a:ln>
          </p:spPr>
          <p:txBody>
            <a:bodyPr/>
            <a:lstStyle/>
            <a:p>
              <a:endParaRPr lang="en-US"/>
            </a:p>
          </p:txBody>
        </p:sp>
        <p:sp>
          <p:nvSpPr>
            <p:cNvPr id="14" name="TextBox 14"/>
            <p:cNvSpPr txBox="1"/>
            <p:nvPr/>
          </p:nvSpPr>
          <p:spPr>
            <a:xfrm>
              <a:off x="191943" y="12700"/>
              <a:ext cx="844549" cy="368300"/>
            </a:xfrm>
            <a:prstGeom prst="rect">
              <a:avLst/>
            </a:prstGeom>
          </p:spPr>
          <p:txBody>
            <a:bodyPr lIns="50800" tIns="50800" rIns="50800" bIns="50800" rtlCol="0" anchor="ctr"/>
            <a:lstStyle/>
            <a:p>
              <a:pPr marL="0" lvl="0" indent="0" algn="l">
                <a:lnSpc>
                  <a:spcPts val="3079"/>
                </a:lnSpc>
                <a:spcBef>
                  <a:spcPct val="0"/>
                </a:spcBef>
              </a:pPr>
              <a:endParaRPr/>
            </a:p>
          </p:txBody>
        </p:sp>
      </p:grpSp>
      <p:sp>
        <p:nvSpPr>
          <p:cNvPr id="16" name="Freeform 16"/>
          <p:cNvSpPr/>
          <p:nvPr/>
        </p:nvSpPr>
        <p:spPr>
          <a:xfrm>
            <a:off x="6987233" y="3305255"/>
            <a:ext cx="3838070" cy="4050415"/>
          </a:xfrm>
          <a:custGeom>
            <a:avLst/>
            <a:gdLst/>
            <a:ahLst/>
            <a:cxnLst/>
            <a:rect l="l" t="t" r="r" b="b"/>
            <a:pathLst>
              <a:path w="1132987" h="1195671">
                <a:moveTo>
                  <a:pt x="60514" y="0"/>
                </a:moveTo>
                <a:lnTo>
                  <a:pt x="1072473" y="0"/>
                </a:lnTo>
                <a:cubicBezTo>
                  <a:pt x="1088523" y="0"/>
                  <a:pt x="1103915" y="6376"/>
                  <a:pt x="1115263" y="17724"/>
                </a:cubicBezTo>
                <a:cubicBezTo>
                  <a:pt x="1126612" y="29073"/>
                  <a:pt x="1132987" y="44465"/>
                  <a:pt x="1132987" y="60514"/>
                </a:cubicBezTo>
                <a:lnTo>
                  <a:pt x="1132987" y="1135157"/>
                </a:lnTo>
                <a:cubicBezTo>
                  <a:pt x="1132987" y="1151207"/>
                  <a:pt x="1126612" y="1166599"/>
                  <a:pt x="1115263" y="1177947"/>
                </a:cubicBezTo>
                <a:cubicBezTo>
                  <a:pt x="1103915" y="1189296"/>
                  <a:pt x="1088523" y="1195671"/>
                  <a:pt x="1072473" y="1195671"/>
                </a:cubicBezTo>
                <a:lnTo>
                  <a:pt x="60514" y="1195671"/>
                </a:lnTo>
                <a:cubicBezTo>
                  <a:pt x="27093" y="1195671"/>
                  <a:pt x="0" y="1168578"/>
                  <a:pt x="0" y="1135157"/>
                </a:cubicBezTo>
                <a:lnTo>
                  <a:pt x="0" y="60514"/>
                </a:lnTo>
                <a:cubicBezTo>
                  <a:pt x="0" y="27093"/>
                  <a:pt x="27093" y="0"/>
                  <a:pt x="60514" y="0"/>
                </a:cubicBezTo>
                <a:close/>
              </a:path>
            </a:pathLst>
          </a:custGeom>
          <a:solidFill>
            <a:srgbClr val="152530"/>
          </a:solidFill>
          <a:ln cap="rnd">
            <a:noFill/>
            <a:prstDash val="solid"/>
            <a:round/>
          </a:ln>
        </p:spPr>
        <p:txBody>
          <a:bodyPr/>
          <a:lstStyle/>
          <a:p>
            <a:endParaRPr lang="en-US" dirty="0"/>
          </a:p>
        </p:txBody>
      </p:sp>
      <p:sp>
        <p:nvSpPr>
          <p:cNvPr id="17" name="TextBox 17"/>
          <p:cNvSpPr txBox="1"/>
          <p:nvPr/>
        </p:nvSpPr>
        <p:spPr>
          <a:xfrm>
            <a:off x="6987233" y="3176189"/>
            <a:ext cx="3838070" cy="4179481"/>
          </a:xfrm>
          <a:prstGeom prst="rect">
            <a:avLst/>
          </a:prstGeom>
        </p:spPr>
        <p:txBody>
          <a:bodyPr lIns="50800" tIns="50800" rIns="50800" bIns="50800" rtlCol="0" anchor="ctr"/>
          <a:lstStyle/>
          <a:p>
            <a:pPr marL="0" lvl="0" indent="0" algn="l">
              <a:lnSpc>
                <a:spcPts val="3079"/>
              </a:lnSpc>
              <a:spcBef>
                <a:spcPct val="0"/>
              </a:spcBef>
            </a:pPr>
            <a:endParaRPr/>
          </a:p>
        </p:txBody>
      </p:sp>
      <p:grpSp>
        <p:nvGrpSpPr>
          <p:cNvPr id="18" name="Group 18"/>
          <p:cNvGrpSpPr/>
          <p:nvPr/>
        </p:nvGrpSpPr>
        <p:grpSpPr>
          <a:xfrm>
            <a:off x="8410386" y="7056516"/>
            <a:ext cx="991763" cy="574179"/>
            <a:chOff x="0" y="0"/>
            <a:chExt cx="1228435" cy="711200"/>
          </a:xfrm>
        </p:grpSpPr>
        <p:sp>
          <p:nvSpPr>
            <p:cNvPr id="19" name="Freeform 19"/>
            <p:cNvSpPr/>
            <p:nvPr/>
          </p:nvSpPr>
          <p:spPr>
            <a:xfrm>
              <a:off x="0" y="0"/>
              <a:ext cx="1228435" cy="711200"/>
            </a:xfrm>
            <a:custGeom>
              <a:avLst/>
              <a:gdLst/>
              <a:ahLst/>
              <a:cxnLst/>
              <a:rect l="l" t="t" r="r" b="b"/>
              <a:pathLst>
                <a:path w="1228435" h="711200">
                  <a:moveTo>
                    <a:pt x="614218" y="711200"/>
                  </a:moveTo>
                  <a:lnTo>
                    <a:pt x="1228435" y="0"/>
                  </a:lnTo>
                  <a:lnTo>
                    <a:pt x="0" y="0"/>
                  </a:lnTo>
                  <a:lnTo>
                    <a:pt x="614218" y="711200"/>
                  </a:lnTo>
                  <a:close/>
                </a:path>
              </a:pathLst>
            </a:custGeom>
            <a:solidFill>
              <a:srgbClr val="152530"/>
            </a:solidFill>
            <a:ln cap="sq">
              <a:noFill/>
              <a:prstDash val="solid"/>
              <a:miter/>
            </a:ln>
          </p:spPr>
          <p:txBody>
            <a:bodyPr/>
            <a:lstStyle/>
            <a:p>
              <a:endParaRPr lang="en-US"/>
            </a:p>
          </p:txBody>
        </p:sp>
        <p:sp>
          <p:nvSpPr>
            <p:cNvPr id="20" name="TextBox 20"/>
            <p:cNvSpPr txBox="1"/>
            <p:nvPr/>
          </p:nvSpPr>
          <p:spPr>
            <a:xfrm>
              <a:off x="191943" y="12700"/>
              <a:ext cx="844549" cy="368300"/>
            </a:xfrm>
            <a:prstGeom prst="rect">
              <a:avLst/>
            </a:prstGeom>
          </p:spPr>
          <p:txBody>
            <a:bodyPr lIns="50800" tIns="50800" rIns="50800" bIns="50800" rtlCol="0" anchor="ctr"/>
            <a:lstStyle/>
            <a:p>
              <a:pPr marL="0" lvl="0" indent="0" algn="l">
                <a:lnSpc>
                  <a:spcPts val="3079"/>
                </a:lnSpc>
                <a:spcBef>
                  <a:spcPct val="0"/>
                </a:spcBef>
              </a:pPr>
              <a:endParaRPr/>
            </a:p>
          </p:txBody>
        </p:sp>
      </p:grpSp>
      <p:sp>
        <p:nvSpPr>
          <p:cNvPr id="22" name="Freeform 22"/>
          <p:cNvSpPr/>
          <p:nvPr/>
        </p:nvSpPr>
        <p:spPr>
          <a:xfrm>
            <a:off x="11786486" y="3305255"/>
            <a:ext cx="3838070" cy="4050415"/>
          </a:xfrm>
          <a:custGeom>
            <a:avLst/>
            <a:gdLst/>
            <a:ahLst/>
            <a:cxnLst/>
            <a:rect l="l" t="t" r="r" b="b"/>
            <a:pathLst>
              <a:path w="1132987" h="1195671">
                <a:moveTo>
                  <a:pt x="60514" y="0"/>
                </a:moveTo>
                <a:lnTo>
                  <a:pt x="1072473" y="0"/>
                </a:lnTo>
                <a:cubicBezTo>
                  <a:pt x="1088523" y="0"/>
                  <a:pt x="1103915" y="6376"/>
                  <a:pt x="1115263" y="17724"/>
                </a:cubicBezTo>
                <a:cubicBezTo>
                  <a:pt x="1126612" y="29073"/>
                  <a:pt x="1132987" y="44465"/>
                  <a:pt x="1132987" y="60514"/>
                </a:cubicBezTo>
                <a:lnTo>
                  <a:pt x="1132987" y="1135157"/>
                </a:lnTo>
                <a:cubicBezTo>
                  <a:pt x="1132987" y="1151207"/>
                  <a:pt x="1126612" y="1166599"/>
                  <a:pt x="1115263" y="1177947"/>
                </a:cubicBezTo>
                <a:cubicBezTo>
                  <a:pt x="1103915" y="1189296"/>
                  <a:pt x="1088523" y="1195671"/>
                  <a:pt x="1072473" y="1195671"/>
                </a:cubicBezTo>
                <a:lnTo>
                  <a:pt x="60514" y="1195671"/>
                </a:lnTo>
                <a:cubicBezTo>
                  <a:pt x="27093" y="1195671"/>
                  <a:pt x="0" y="1168578"/>
                  <a:pt x="0" y="1135157"/>
                </a:cubicBezTo>
                <a:lnTo>
                  <a:pt x="0" y="60514"/>
                </a:lnTo>
                <a:cubicBezTo>
                  <a:pt x="0" y="27093"/>
                  <a:pt x="27093" y="0"/>
                  <a:pt x="60514" y="0"/>
                </a:cubicBezTo>
                <a:close/>
              </a:path>
            </a:pathLst>
          </a:custGeom>
          <a:solidFill>
            <a:srgbClr val="152530"/>
          </a:solidFill>
          <a:ln cap="rnd">
            <a:noFill/>
            <a:prstDash val="solid"/>
            <a:round/>
          </a:ln>
        </p:spPr>
        <p:txBody>
          <a:bodyPr/>
          <a:lstStyle/>
          <a:p>
            <a:endParaRPr lang="en-US" dirty="0"/>
          </a:p>
        </p:txBody>
      </p:sp>
      <p:sp>
        <p:nvSpPr>
          <p:cNvPr id="23" name="TextBox 23"/>
          <p:cNvSpPr txBox="1"/>
          <p:nvPr/>
        </p:nvSpPr>
        <p:spPr>
          <a:xfrm>
            <a:off x="11786486" y="3176189"/>
            <a:ext cx="3838070" cy="4179481"/>
          </a:xfrm>
          <a:prstGeom prst="rect">
            <a:avLst/>
          </a:prstGeom>
        </p:spPr>
        <p:txBody>
          <a:bodyPr lIns="50800" tIns="50800" rIns="50800" bIns="50800" rtlCol="0" anchor="ctr"/>
          <a:lstStyle/>
          <a:p>
            <a:pPr marL="0" lvl="0" indent="0" algn="l">
              <a:lnSpc>
                <a:spcPts val="3079"/>
              </a:lnSpc>
              <a:spcBef>
                <a:spcPct val="0"/>
              </a:spcBef>
            </a:pPr>
            <a:endParaRPr/>
          </a:p>
        </p:txBody>
      </p:sp>
      <p:grpSp>
        <p:nvGrpSpPr>
          <p:cNvPr id="24" name="Group 24"/>
          <p:cNvGrpSpPr/>
          <p:nvPr/>
        </p:nvGrpSpPr>
        <p:grpSpPr>
          <a:xfrm>
            <a:off x="13209639" y="7056516"/>
            <a:ext cx="991763" cy="574179"/>
            <a:chOff x="0" y="0"/>
            <a:chExt cx="1228435" cy="711200"/>
          </a:xfrm>
        </p:grpSpPr>
        <p:sp>
          <p:nvSpPr>
            <p:cNvPr id="25" name="Freeform 25"/>
            <p:cNvSpPr/>
            <p:nvPr/>
          </p:nvSpPr>
          <p:spPr>
            <a:xfrm>
              <a:off x="0" y="0"/>
              <a:ext cx="1228435" cy="711200"/>
            </a:xfrm>
            <a:custGeom>
              <a:avLst/>
              <a:gdLst/>
              <a:ahLst/>
              <a:cxnLst/>
              <a:rect l="l" t="t" r="r" b="b"/>
              <a:pathLst>
                <a:path w="1228435" h="711200">
                  <a:moveTo>
                    <a:pt x="614218" y="711200"/>
                  </a:moveTo>
                  <a:lnTo>
                    <a:pt x="1228435" y="0"/>
                  </a:lnTo>
                  <a:lnTo>
                    <a:pt x="0" y="0"/>
                  </a:lnTo>
                  <a:lnTo>
                    <a:pt x="614218" y="711200"/>
                  </a:lnTo>
                  <a:close/>
                </a:path>
              </a:pathLst>
            </a:custGeom>
            <a:solidFill>
              <a:srgbClr val="152530"/>
            </a:solidFill>
            <a:ln cap="sq">
              <a:noFill/>
              <a:prstDash val="solid"/>
              <a:miter/>
            </a:ln>
          </p:spPr>
          <p:txBody>
            <a:bodyPr/>
            <a:lstStyle/>
            <a:p>
              <a:endParaRPr lang="en-US"/>
            </a:p>
          </p:txBody>
        </p:sp>
        <p:sp>
          <p:nvSpPr>
            <p:cNvPr id="26" name="TextBox 26"/>
            <p:cNvSpPr txBox="1"/>
            <p:nvPr/>
          </p:nvSpPr>
          <p:spPr>
            <a:xfrm>
              <a:off x="191943" y="12700"/>
              <a:ext cx="844549" cy="368300"/>
            </a:xfrm>
            <a:prstGeom prst="rect">
              <a:avLst/>
            </a:prstGeom>
          </p:spPr>
          <p:txBody>
            <a:bodyPr lIns="50800" tIns="50800" rIns="50800" bIns="50800" rtlCol="0" anchor="ctr"/>
            <a:lstStyle/>
            <a:p>
              <a:pPr marL="0" lvl="0" indent="0" algn="l">
                <a:lnSpc>
                  <a:spcPts val="3079"/>
                </a:lnSpc>
                <a:spcBef>
                  <a:spcPct val="0"/>
                </a:spcBef>
              </a:pPr>
              <a:endParaRPr/>
            </a:p>
          </p:txBody>
        </p:sp>
      </p:grpSp>
      <p:sp>
        <p:nvSpPr>
          <p:cNvPr id="51" name="Freeform 51"/>
          <p:cNvSpPr/>
          <p:nvPr/>
        </p:nvSpPr>
        <p:spPr>
          <a:xfrm rot="2173578">
            <a:off x="12253176" y="-1866545"/>
            <a:ext cx="9199212" cy="8118305"/>
          </a:xfrm>
          <a:custGeom>
            <a:avLst/>
            <a:gdLst/>
            <a:ahLst/>
            <a:cxnLst/>
            <a:rect l="l" t="t" r="r" b="b"/>
            <a:pathLst>
              <a:path w="9199212" h="8118305">
                <a:moveTo>
                  <a:pt x="0" y="0"/>
                </a:moveTo>
                <a:lnTo>
                  <a:pt x="9199212" y="0"/>
                </a:lnTo>
                <a:lnTo>
                  <a:pt x="9199212" y="8118305"/>
                </a:lnTo>
                <a:lnTo>
                  <a:pt x="0" y="8118305"/>
                </a:lnTo>
                <a:lnTo>
                  <a:pt x="0" y="0"/>
                </a:lnTo>
                <a:close/>
              </a:path>
            </a:pathLst>
          </a:custGeom>
          <a:blipFill>
            <a:blip>
              <a:alphaModFix amt="18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8" name="TextBox 58"/>
          <p:cNvSpPr txBox="1"/>
          <p:nvPr/>
        </p:nvSpPr>
        <p:spPr>
          <a:xfrm>
            <a:off x="2899695" y="5384449"/>
            <a:ext cx="3365568" cy="1436291"/>
          </a:xfrm>
          <a:prstGeom prst="rect">
            <a:avLst/>
          </a:prstGeom>
        </p:spPr>
        <p:txBody>
          <a:bodyPr lIns="0" tIns="0" rIns="0" bIns="0" rtlCol="0" anchor="t">
            <a:spAutoFit/>
          </a:bodyPr>
          <a:lstStyle/>
          <a:p>
            <a:pPr algn="ctr">
              <a:lnSpc>
                <a:spcPts val="6166"/>
              </a:lnSpc>
            </a:pPr>
            <a:r>
              <a:rPr lang="en-US" sz="4800" b="1" dirty="0">
                <a:solidFill>
                  <a:srgbClr val="F26F21"/>
                </a:solidFill>
                <a:latin typeface="Aptos" panose="020B0004020202020204" pitchFamily="34" charset="0"/>
                <a:ea typeface="Helvetica Now Display Heavy"/>
                <a:cs typeface="Helvetica Now Display Heavy"/>
                <a:sym typeface="Helvetica Now Display Heavy"/>
              </a:rPr>
              <a:t>171</a:t>
            </a:r>
          </a:p>
          <a:p>
            <a:pPr algn="ctr">
              <a:lnSpc>
                <a:spcPts val="2472"/>
              </a:lnSpc>
            </a:pPr>
            <a:r>
              <a:rPr lang="en-US" sz="2400" dirty="0">
                <a:solidFill>
                  <a:srgbClr val="FFFFFF"/>
                </a:solidFill>
                <a:latin typeface="Aptos" panose="020B0004020202020204" pitchFamily="34" charset="0"/>
                <a:ea typeface="Canva Sans"/>
                <a:cs typeface="Canva Sans"/>
                <a:sym typeface="Canva Sans"/>
              </a:rPr>
              <a:t>Police Officer</a:t>
            </a:r>
          </a:p>
          <a:p>
            <a:pPr algn="ctr">
              <a:lnSpc>
                <a:spcPts val="2472"/>
              </a:lnSpc>
            </a:pPr>
            <a:r>
              <a:rPr lang="en-US" sz="2400" dirty="0">
                <a:solidFill>
                  <a:srgbClr val="FFFFFF"/>
                </a:solidFill>
                <a:latin typeface="Aptos" panose="020B0004020202020204" pitchFamily="34" charset="0"/>
                <a:ea typeface="Canva Sans"/>
                <a:cs typeface="Canva Sans"/>
                <a:sym typeface="Canva Sans"/>
              </a:rPr>
              <a:t>Salaries</a:t>
            </a:r>
          </a:p>
        </p:txBody>
      </p:sp>
      <p:sp>
        <p:nvSpPr>
          <p:cNvPr id="59" name="TextBox 59"/>
          <p:cNvSpPr txBox="1"/>
          <p:nvPr/>
        </p:nvSpPr>
        <p:spPr>
          <a:xfrm>
            <a:off x="7152143" y="5384449"/>
            <a:ext cx="3365568" cy="1436291"/>
          </a:xfrm>
          <a:prstGeom prst="rect">
            <a:avLst/>
          </a:prstGeom>
        </p:spPr>
        <p:txBody>
          <a:bodyPr lIns="0" tIns="0" rIns="0" bIns="0" rtlCol="0" anchor="t">
            <a:spAutoFit/>
          </a:bodyPr>
          <a:lstStyle/>
          <a:p>
            <a:pPr algn="ctr">
              <a:lnSpc>
                <a:spcPts val="6166"/>
              </a:lnSpc>
            </a:pPr>
            <a:r>
              <a:rPr lang="en-US" sz="4800" b="1" dirty="0">
                <a:solidFill>
                  <a:srgbClr val="F26F21"/>
                </a:solidFill>
                <a:latin typeface="Aptos" panose="020B0004020202020204" pitchFamily="34" charset="0"/>
                <a:ea typeface="Helvetica Now Display Heavy"/>
                <a:cs typeface="Helvetica Now Display Heavy"/>
                <a:sym typeface="Helvetica Now Display Heavy"/>
              </a:rPr>
              <a:t>194</a:t>
            </a:r>
          </a:p>
          <a:p>
            <a:pPr algn="ctr">
              <a:lnSpc>
                <a:spcPts val="2472"/>
              </a:lnSpc>
            </a:pPr>
            <a:r>
              <a:rPr lang="en-US" sz="2400" dirty="0">
                <a:solidFill>
                  <a:srgbClr val="FFFFFF"/>
                </a:solidFill>
                <a:latin typeface="Aptos" panose="020B0004020202020204" pitchFamily="34" charset="0"/>
                <a:ea typeface="Canva Sans"/>
                <a:cs typeface="Canva Sans"/>
                <a:sym typeface="Canva Sans"/>
              </a:rPr>
              <a:t>Firefighter</a:t>
            </a:r>
          </a:p>
          <a:p>
            <a:pPr algn="ctr">
              <a:lnSpc>
                <a:spcPts val="2472"/>
              </a:lnSpc>
            </a:pPr>
            <a:r>
              <a:rPr lang="en-US" sz="2400" dirty="0">
                <a:solidFill>
                  <a:srgbClr val="FFFFFF"/>
                </a:solidFill>
                <a:latin typeface="Aptos" panose="020B0004020202020204" pitchFamily="34" charset="0"/>
                <a:ea typeface="Canva Sans"/>
                <a:cs typeface="Canva Sans"/>
                <a:sym typeface="Canva Sans"/>
              </a:rPr>
              <a:t>Salaries</a:t>
            </a:r>
          </a:p>
        </p:txBody>
      </p:sp>
      <p:sp>
        <p:nvSpPr>
          <p:cNvPr id="60" name="TextBox 60"/>
          <p:cNvSpPr txBox="1"/>
          <p:nvPr/>
        </p:nvSpPr>
        <p:spPr>
          <a:xfrm>
            <a:off x="12022737" y="5384449"/>
            <a:ext cx="3365568" cy="1436291"/>
          </a:xfrm>
          <a:prstGeom prst="rect">
            <a:avLst/>
          </a:prstGeom>
        </p:spPr>
        <p:txBody>
          <a:bodyPr lIns="0" tIns="0" rIns="0" bIns="0" rtlCol="0" anchor="t">
            <a:spAutoFit/>
          </a:bodyPr>
          <a:lstStyle/>
          <a:p>
            <a:pPr algn="ctr">
              <a:lnSpc>
                <a:spcPts val="6166"/>
              </a:lnSpc>
            </a:pPr>
            <a:r>
              <a:rPr lang="en-US" sz="4800" b="1" dirty="0">
                <a:solidFill>
                  <a:srgbClr val="F26F21"/>
                </a:solidFill>
                <a:latin typeface="Aptos" panose="020B0004020202020204" pitchFamily="34" charset="0"/>
                <a:ea typeface="Helvetica Now Display Heavy"/>
                <a:cs typeface="Helvetica Now Display Heavy"/>
                <a:sym typeface="Helvetica Now Display Heavy"/>
              </a:rPr>
              <a:t>165</a:t>
            </a:r>
          </a:p>
          <a:p>
            <a:pPr algn="ctr">
              <a:lnSpc>
                <a:spcPts val="2472"/>
              </a:lnSpc>
            </a:pPr>
            <a:r>
              <a:rPr lang="en-US" sz="2400" dirty="0">
                <a:solidFill>
                  <a:srgbClr val="FFFFFF"/>
                </a:solidFill>
                <a:latin typeface="Aptos" panose="020B0004020202020204" pitchFamily="34" charset="0"/>
                <a:ea typeface="Canva Sans"/>
                <a:cs typeface="Canva Sans"/>
                <a:sym typeface="Canva Sans"/>
              </a:rPr>
              <a:t>Teacher</a:t>
            </a:r>
          </a:p>
          <a:p>
            <a:pPr algn="ctr">
              <a:lnSpc>
                <a:spcPts val="2472"/>
              </a:lnSpc>
            </a:pPr>
            <a:r>
              <a:rPr lang="en-US" sz="2400" dirty="0">
                <a:solidFill>
                  <a:srgbClr val="FFFFFF"/>
                </a:solidFill>
                <a:latin typeface="Aptos" panose="020B0004020202020204" pitchFamily="34" charset="0"/>
                <a:ea typeface="Canva Sans"/>
                <a:cs typeface="Canva Sans"/>
                <a:sym typeface="Canva Sans"/>
              </a:rPr>
              <a:t>Salaries</a:t>
            </a:r>
          </a:p>
        </p:txBody>
      </p:sp>
      <p:sp>
        <p:nvSpPr>
          <p:cNvPr id="61" name="TextBox 61"/>
          <p:cNvSpPr txBox="1"/>
          <p:nvPr/>
        </p:nvSpPr>
        <p:spPr>
          <a:xfrm>
            <a:off x="1028699" y="1228725"/>
            <a:ext cx="12458701" cy="1513619"/>
          </a:xfrm>
          <a:prstGeom prst="rect">
            <a:avLst/>
          </a:prstGeom>
        </p:spPr>
        <p:txBody>
          <a:bodyPr wrap="square" lIns="0" tIns="0" rIns="0" bIns="0" rtlCol="0" anchor="t">
            <a:spAutoFit/>
          </a:bodyPr>
          <a:lstStyle/>
          <a:p>
            <a:pPr algn="l">
              <a:lnSpc>
                <a:spcPts val="5695"/>
              </a:lnSpc>
            </a:pPr>
            <a:r>
              <a:rPr lang="en-US" sz="6600" b="1" spc="-57" dirty="0">
                <a:solidFill>
                  <a:srgbClr val="FFFFFF"/>
                </a:solidFill>
                <a:latin typeface="Aptos" panose="020B0004020202020204" pitchFamily="34" charset="0"/>
                <a:ea typeface="Helvetica Now Display Bold"/>
                <a:cs typeface="Helvetica Now Display Bold"/>
                <a:sym typeface="Helvetica Now Display Bold"/>
              </a:rPr>
              <a:t>Annual State Tax Revenues from a Single Data Center</a:t>
            </a:r>
          </a:p>
        </p:txBody>
      </p:sp>
      <p:sp>
        <p:nvSpPr>
          <p:cNvPr id="62" name="TextBox 62"/>
          <p:cNvSpPr txBox="1"/>
          <p:nvPr/>
        </p:nvSpPr>
        <p:spPr>
          <a:xfrm>
            <a:off x="1107311" y="9344912"/>
            <a:ext cx="7195091" cy="369332"/>
          </a:xfrm>
          <a:prstGeom prst="rect">
            <a:avLst/>
          </a:prstGeom>
        </p:spPr>
        <p:txBody>
          <a:bodyPr lIns="0" tIns="0" rIns="0" bIns="0" rtlCol="0" anchor="t">
            <a:spAutoFit/>
          </a:bodyPr>
          <a:lstStyle/>
          <a:p>
            <a:r>
              <a:rPr lang="en-US" sz="1200" dirty="0">
                <a:solidFill>
                  <a:schemeClr val="bg1"/>
                </a:solidFill>
                <a:latin typeface="Aptos" panose="020B0004020202020204" pitchFamily="34" charset="0"/>
              </a:rPr>
              <a:t>* </a:t>
            </a:r>
            <a:r>
              <a:rPr lang="en-US" sz="1200" dirty="0">
                <a:solidFill>
                  <a:srgbClr val="FFFFFF"/>
                </a:solidFill>
                <a:effectLst/>
                <a:latin typeface="Aptos" panose="020B0004020202020204" pitchFamily="34" charset="0"/>
              </a:rPr>
              <a:t>U.S. Bureau of Labor Statistics, Annual Mean Wages, May 2024</a:t>
            </a:r>
          </a:p>
          <a:p>
            <a:r>
              <a:rPr lang="en-US" sz="1200" dirty="0">
                <a:solidFill>
                  <a:srgbClr val="FFFFFF"/>
                </a:solidFill>
                <a:latin typeface="Aptos" panose="020B0004020202020204" pitchFamily="34" charset="0"/>
                <a:ea typeface="Canva Sans"/>
                <a:cs typeface="Canva Sans"/>
                <a:sym typeface="Canva Sans"/>
              </a:rPr>
              <a:t>* The Economic &amp; Fiscal Impacts of Data Centers in Maryland, Maryland Tech Council, August 2025</a:t>
            </a:r>
          </a:p>
        </p:txBody>
      </p:sp>
      <p:sp>
        <p:nvSpPr>
          <p:cNvPr id="63" name="TextBox 62">
            <a:extLst>
              <a:ext uri="{FF2B5EF4-FFF2-40B4-BE49-F238E27FC236}">
                <a16:creationId xmlns:a16="http://schemas.microsoft.com/office/drawing/2014/main" id="{DBD7F79A-33B8-1C0C-B53D-D3553D9BDC65}"/>
              </a:ext>
            </a:extLst>
          </p:cNvPr>
          <p:cNvSpPr txBox="1"/>
          <p:nvPr/>
        </p:nvSpPr>
        <p:spPr>
          <a:xfrm>
            <a:off x="2929501" y="7889403"/>
            <a:ext cx="11654505" cy="954107"/>
          </a:xfrm>
          <a:prstGeom prst="rect">
            <a:avLst/>
          </a:prstGeom>
          <a:noFill/>
        </p:spPr>
        <p:txBody>
          <a:bodyPr wrap="square" rtlCol="0">
            <a:spAutoFit/>
          </a:bodyPr>
          <a:lstStyle/>
          <a:p>
            <a:pPr algn="ctr"/>
            <a:r>
              <a:rPr lang="en-US" sz="2800" dirty="0">
                <a:solidFill>
                  <a:schemeClr val="bg1"/>
                </a:solidFill>
                <a:latin typeface="Aptos" panose="020B0004020202020204" pitchFamily="34" charset="0"/>
              </a:rPr>
              <a:t>Based on a 800,000 square foot, 300-megawatt data center, which generates $14 million in annual state tax revenue</a:t>
            </a:r>
          </a:p>
        </p:txBody>
      </p:sp>
      <p:pic>
        <p:nvPicPr>
          <p:cNvPr id="27" name="Picture 26">
            <a:extLst>
              <a:ext uri="{FF2B5EF4-FFF2-40B4-BE49-F238E27FC236}">
                <a16:creationId xmlns:a16="http://schemas.microsoft.com/office/drawing/2014/main" id="{95206B1E-A961-1F94-8304-3935BFEC10B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46664" y="4042379"/>
            <a:ext cx="871629" cy="1016900"/>
          </a:xfrm>
          <a:prstGeom prst="rect">
            <a:avLst/>
          </a:prstGeom>
        </p:spPr>
      </p:pic>
      <p:pic>
        <p:nvPicPr>
          <p:cNvPr id="28" name="Picture 27">
            <a:extLst>
              <a:ext uri="{FF2B5EF4-FFF2-40B4-BE49-F238E27FC236}">
                <a16:creationId xmlns:a16="http://schemas.microsoft.com/office/drawing/2014/main" id="{21254CC0-7C7B-C739-4C81-B20C0E4B7B3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50424" y="3822923"/>
            <a:ext cx="1118609" cy="1226103"/>
          </a:xfrm>
          <a:prstGeom prst="rect">
            <a:avLst/>
          </a:prstGeom>
        </p:spPr>
      </p:pic>
      <p:pic>
        <p:nvPicPr>
          <p:cNvPr id="30" name="Picture 29">
            <a:extLst>
              <a:ext uri="{FF2B5EF4-FFF2-40B4-BE49-F238E27FC236}">
                <a16:creationId xmlns:a16="http://schemas.microsoft.com/office/drawing/2014/main" id="{7AB122C0-2B7E-30D1-D4AD-D567FDC006A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3030200" y="3950863"/>
            <a:ext cx="1352455" cy="1098163"/>
          </a:xfrm>
          <a:prstGeom prst="rect">
            <a:avLst/>
          </a:prstGeom>
        </p:spPr>
      </p:pic>
    </p:spTree>
    <p:extLst>
      <p:ext uri="{BB962C8B-B14F-4D97-AF65-F5344CB8AC3E}">
        <p14:creationId xmlns:p14="http://schemas.microsoft.com/office/powerpoint/2010/main" val="428465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rot="2235135">
            <a:off x="9310992" y="-804615"/>
            <a:ext cx="11759815" cy="2748857"/>
          </a:xfrm>
          <a:custGeom>
            <a:avLst/>
            <a:gdLst/>
            <a:ahLst/>
            <a:cxnLst/>
            <a:rect l="l" t="t" r="r" b="b"/>
            <a:pathLst>
              <a:path w="11759815" h="2748857">
                <a:moveTo>
                  <a:pt x="0" y="0"/>
                </a:moveTo>
                <a:lnTo>
                  <a:pt x="11759815" y="0"/>
                </a:lnTo>
                <a:lnTo>
                  <a:pt x="11759815" y="2748857"/>
                </a:lnTo>
                <a:lnTo>
                  <a:pt x="0" y="2748857"/>
                </a:lnTo>
                <a:lnTo>
                  <a:pt x="0" y="0"/>
                </a:lnTo>
                <a:close/>
              </a:path>
            </a:pathLst>
          </a:custGeom>
          <a:blipFill>
            <a:blip>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7533915" y="3806657"/>
            <a:ext cx="17049681" cy="1704968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20000"/>
                  </a:srgbClr>
                </a:gs>
                <a:gs pos="50000">
                  <a:srgbClr val="051018">
                    <a:alpha val="6200"/>
                  </a:srgbClr>
                </a:gs>
                <a:gs pos="100000">
                  <a:srgbClr val="051018">
                    <a:alpha val="20000"/>
                  </a:srgbClr>
                </a:gs>
              </a:gsLst>
              <a:path path="circle">
                <a:fillToRect l="50000" t="50000" r="50000" b="50000"/>
              </a:path>
            </a:gradFill>
          </p:spPr>
          <p:txBody>
            <a:bodyPr/>
            <a:lstStyle/>
            <a:p>
              <a:endParaRPr lang="en-US"/>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160023" y="2440515"/>
            <a:ext cx="4377447" cy="4114800"/>
          </a:xfrm>
          <a:custGeom>
            <a:avLst/>
            <a:gdLst/>
            <a:ahLst/>
            <a:cxnLst/>
            <a:rect l="l" t="t" r="r" b="b"/>
            <a:pathLst>
              <a:path w="4377447" h="4114800">
                <a:moveTo>
                  <a:pt x="0" y="0"/>
                </a:moveTo>
                <a:lnTo>
                  <a:pt x="4377446" y="0"/>
                </a:lnTo>
                <a:lnTo>
                  <a:pt x="4377446" y="4114800"/>
                </a:lnTo>
                <a:lnTo>
                  <a:pt x="0" y="4114800"/>
                </a:lnTo>
                <a:lnTo>
                  <a:pt x="0" y="0"/>
                </a:lnTo>
                <a:close/>
              </a:path>
            </a:pathLst>
          </a:custGeom>
          <a:blipFill>
            <a:blip>
              <a:alphaModFix amt="9999"/>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8"/>
          <p:cNvGrpSpPr/>
          <p:nvPr/>
        </p:nvGrpSpPr>
        <p:grpSpPr>
          <a:xfrm>
            <a:off x="-8199711" y="-9965211"/>
            <a:ext cx="17049681" cy="1704968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30000"/>
                  </a:srgbClr>
                </a:gs>
                <a:gs pos="50000">
                  <a:srgbClr val="051018">
                    <a:alpha val="9300"/>
                  </a:srgbClr>
                </a:gs>
                <a:gs pos="100000">
                  <a:srgbClr val="051018">
                    <a:alpha val="30000"/>
                  </a:srgbClr>
                </a:gs>
              </a:gsLst>
              <a:path path="circle">
                <a:fillToRect l="50000" t="50000" r="50000" b="50000"/>
              </a:path>
            </a:gra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028700" y="3426317"/>
            <a:ext cx="5242069" cy="2144466"/>
            <a:chOff x="0" y="0"/>
            <a:chExt cx="1380627" cy="564798"/>
          </a:xfrm>
        </p:grpSpPr>
        <p:sp>
          <p:nvSpPr>
            <p:cNvPr id="12" name="Freeform 12"/>
            <p:cNvSpPr/>
            <p:nvPr/>
          </p:nvSpPr>
          <p:spPr>
            <a:xfrm>
              <a:off x="0" y="0"/>
              <a:ext cx="1380627" cy="564798"/>
            </a:xfrm>
            <a:custGeom>
              <a:avLst/>
              <a:gdLst/>
              <a:ahLst/>
              <a:cxnLst/>
              <a:rect l="l" t="t" r="r" b="b"/>
              <a:pathLst>
                <a:path w="1380627" h="564798">
                  <a:moveTo>
                    <a:pt x="44306" y="0"/>
                  </a:moveTo>
                  <a:lnTo>
                    <a:pt x="1336321" y="0"/>
                  </a:lnTo>
                  <a:cubicBezTo>
                    <a:pt x="1348071" y="0"/>
                    <a:pt x="1359341" y="4668"/>
                    <a:pt x="1367650" y="12977"/>
                  </a:cubicBezTo>
                  <a:cubicBezTo>
                    <a:pt x="1375959" y="21286"/>
                    <a:pt x="1380627" y="32556"/>
                    <a:pt x="1380627" y="44306"/>
                  </a:cubicBezTo>
                  <a:lnTo>
                    <a:pt x="1380627" y="520491"/>
                  </a:lnTo>
                  <a:cubicBezTo>
                    <a:pt x="1380627" y="532242"/>
                    <a:pt x="1375959" y="543512"/>
                    <a:pt x="1367650" y="551821"/>
                  </a:cubicBezTo>
                  <a:cubicBezTo>
                    <a:pt x="1359341" y="560130"/>
                    <a:pt x="1348071" y="564798"/>
                    <a:pt x="1336321" y="564798"/>
                  </a:cubicBezTo>
                  <a:lnTo>
                    <a:pt x="44306" y="564798"/>
                  </a:lnTo>
                  <a:cubicBezTo>
                    <a:pt x="32556" y="564798"/>
                    <a:pt x="21286" y="560130"/>
                    <a:pt x="12977" y="551821"/>
                  </a:cubicBezTo>
                  <a:cubicBezTo>
                    <a:pt x="4668" y="543512"/>
                    <a:pt x="0" y="532242"/>
                    <a:pt x="0" y="520491"/>
                  </a:cubicBezTo>
                  <a:lnTo>
                    <a:pt x="0" y="44306"/>
                  </a:lnTo>
                  <a:cubicBezTo>
                    <a:pt x="0" y="32556"/>
                    <a:pt x="4668" y="21286"/>
                    <a:pt x="12977" y="12977"/>
                  </a:cubicBezTo>
                  <a:cubicBezTo>
                    <a:pt x="21286" y="4668"/>
                    <a:pt x="32556" y="0"/>
                    <a:pt x="44306" y="0"/>
                  </a:cubicBezTo>
                  <a:close/>
                </a:path>
              </a:pathLst>
            </a:custGeom>
            <a:solidFill>
              <a:srgbClr val="152530"/>
            </a:solidFill>
            <a:ln cap="rnd">
              <a:noFill/>
              <a:prstDash val="solid"/>
              <a:round/>
            </a:ln>
          </p:spPr>
          <p:txBody>
            <a:bodyPr/>
            <a:lstStyle/>
            <a:p>
              <a:endParaRPr lang="en-US"/>
            </a:p>
          </p:txBody>
        </p:sp>
        <p:sp>
          <p:nvSpPr>
            <p:cNvPr id="13" name="TextBox 13"/>
            <p:cNvSpPr txBox="1"/>
            <p:nvPr/>
          </p:nvSpPr>
          <p:spPr>
            <a:xfrm>
              <a:off x="0" y="-38100"/>
              <a:ext cx="1380627" cy="602898"/>
            </a:xfrm>
            <a:prstGeom prst="rect">
              <a:avLst/>
            </a:prstGeom>
          </p:spPr>
          <p:txBody>
            <a:bodyPr lIns="50800" tIns="50800" rIns="50800" bIns="50800" rtlCol="0" anchor="ctr"/>
            <a:lstStyle/>
            <a:p>
              <a:pPr marL="0" lvl="0" indent="0" algn="l">
                <a:lnSpc>
                  <a:spcPts val="3079"/>
                </a:lnSpc>
                <a:spcBef>
                  <a:spcPct val="0"/>
                </a:spcBef>
              </a:pPr>
              <a:endParaRPr/>
            </a:p>
          </p:txBody>
        </p:sp>
      </p:grpSp>
      <p:grpSp>
        <p:nvGrpSpPr>
          <p:cNvPr id="14" name="Group 14"/>
          <p:cNvGrpSpPr/>
          <p:nvPr/>
        </p:nvGrpSpPr>
        <p:grpSpPr>
          <a:xfrm>
            <a:off x="6522966" y="3426317"/>
            <a:ext cx="5242069" cy="2144466"/>
            <a:chOff x="0" y="0"/>
            <a:chExt cx="1380627" cy="564798"/>
          </a:xfrm>
        </p:grpSpPr>
        <p:sp>
          <p:nvSpPr>
            <p:cNvPr id="15" name="Freeform 15"/>
            <p:cNvSpPr/>
            <p:nvPr/>
          </p:nvSpPr>
          <p:spPr>
            <a:xfrm>
              <a:off x="0" y="0"/>
              <a:ext cx="1380627" cy="564798"/>
            </a:xfrm>
            <a:custGeom>
              <a:avLst/>
              <a:gdLst/>
              <a:ahLst/>
              <a:cxnLst/>
              <a:rect l="l" t="t" r="r" b="b"/>
              <a:pathLst>
                <a:path w="1380627" h="564798">
                  <a:moveTo>
                    <a:pt x="44306" y="0"/>
                  </a:moveTo>
                  <a:lnTo>
                    <a:pt x="1336321" y="0"/>
                  </a:lnTo>
                  <a:cubicBezTo>
                    <a:pt x="1348071" y="0"/>
                    <a:pt x="1359341" y="4668"/>
                    <a:pt x="1367650" y="12977"/>
                  </a:cubicBezTo>
                  <a:cubicBezTo>
                    <a:pt x="1375959" y="21286"/>
                    <a:pt x="1380627" y="32556"/>
                    <a:pt x="1380627" y="44306"/>
                  </a:cubicBezTo>
                  <a:lnTo>
                    <a:pt x="1380627" y="520491"/>
                  </a:lnTo>
                  <a:cubicBezTo>
                    <a:pt x="1380627" y="532242"/>
                    <a:pt x="1375959" y="543512"/>
                    <a:pt x="1367650" y="551821"/>
                  </a:cubicBezTo>
                  <a:cubicBezTo>
                    <a:pt x="1359341" y="560130"/>
                    <a:pt x="1348071" y="564798"/>
                    <a:pt x="1336321" y="564798"/>
                  </a:cubicBezTo>
                  <a:lnTo>
                    <a:pt x="44306" y="564798"/>
                  </a:lnTo>
                  <a:cubicBezTo>
                    <a:pt x="32556" y="564798"/>
                    <a:pt x="21286" y="560130"/>
                    <a:pt x="12977" y="551821"/>
                  </a:cubicBezTo>
                  <a:cubicBezTo>
                    <a:pt x="4668" y="543512"/>
                    <a:pt x="0" y="532242"/>
                    <a:pt x="0" y="520491"/>
                  </a:cubicBezTo>
                  <a:lnTo>
                    <a:pt x="0" y="44306"/>
                  </a:lnTo>
                  <a:cubicBezTo>
                    <a:pt x="0" y="32556"/>
                    <a:pt x="4668" y="21286"/>
                    <a:pt x="12977" y="12977"/>
                  </a:cubicBezTo>
                  <a:cubicBezTo>
                    <a:pt x="21286" y="4668"/>
                    <a:pt x="32556" y="0"/>
                    <a:pt x="44306" y="0"/>
                  </a:cubicBezTo>
                  <a:close/>
                </a:path>
              </a:pathLst>
            </a:custGeom>
            <a:gradFill rotWithShape="1">
              <a:gsLst>
                <a:gs pos="0">
                  <a:srgbClr val="152530">
                    <a:alpha val="100000"/>
                  </a:srgbClr>
                </a:gs>
                <a:gs pos="100000">
                  <a:srgbClr val="152530">
                    <a:alpha val="36500"/>
                  </a:srgbClr>
                </a:gs>
              </a:gsLst>
              <a:lin ang="2700000"/>
            </a:gradFill>
          </p:spPr>
          <p:txBody>
            <a:bodyPr/>
            <a:lstStyle/>
            <a:p>
              <a:endParaRPr lang="en-US"/>
            </a:p>
          </p:txBody>
        </p:sp>
        <p:sp>
          <p:nvSpPr>
            <p:cNvPr id="16" name="TextBox 16"/>
            <p:cNvSpPr txBox="1"/>
            <p:nvPr/>
          </p:nvSpPr>
          <p:spPr>
            <a:xfrm>
              <a:off x="0" y="-38100"/>
              <a:ext cx="1380627" cy="602898"/>
            </a:xfrm>
            <a:prstGeom prst="rect">
              <a:avLst/>
            </a:prstGeom>
          </p:spPr>
          <p:txBody>
            <a:bodyPr lIns="50800" tIns="50800" rIns="50800" bIns="50800" rtlCol="0" anchor="ctr"/>
            <a:lstStyle/>
            <a:p>
              <a:pPr algn="l">
                <a:lnSpc>
                  <a:spcPts val="3079"/>
                </a:lnSpc>
              </a:pPr>
              <a:endParaRPr/>
            </a:p>
          </p:txBody>
        </p:sp>
      </p:grpSp>
      <p:grpSp>
        <p:nvGrpSpPr>
          <p:cNvPr id="17" name="Group 17"/>
          <p:cNvGrpSpPr/>
          <p:nvPr/>
        </p:nvGrpSpPr>
        <p:grpSpPr>
          <a:xfrm>
            <a:off x="12012684" y="3426317"/>
            <a:ext cx="5242069" cy="2144466"/>
            <a:chOff x="0" y="0"/>
            <a:chExt cx="1380627" cy="564798"/>
          </a:xfrm>
        </p:grpSpPr>
        <p:sp>
          <p:nvSpPr>
            <p:cNvPr id="18" name="Freeform 18"/>
            <p:cNvSpPr/>
            <p:nvPr/>
          </p:nvSpPr>
          <p:spPr>
            <a:xfrm>
              <a:off x="0" y="0"/>
              <a:ext cx="1380627" cy="564798"/>
            </a:xfrm>
            <a:custGeom>
              <a:avLst/>
              <a:gdLst/>
              <a:ahLst/>
              <a:cxnLst/>
              <a:rect l="l" t="t" r="r" b="b"/>
              <a:pathLst>
                <a:path w="1380627" h="564798">
                  <a:moveTo>
                    <a:pt x="44306" y="0"/>
                  </a:moveTo>
                  <a:lnTo>
                    <a:pt x="1336321" y="0"/>
                  </a:lnTo>
                  <a:cubicBezTo>
                    <a:pt x="1348071" y="0"/>
                    <a:pt x="1359341" y="4668"/>
                    <a:pt x="1367650" y="12977"/>
                  </a:cubicBezTo>
                  <a:cubicBezTo>
                    <a:pt x="1375959" y="21286"/>
                    <a:pt x="1380627" y="32556"/>
                    <a:pt x="1380627" y="44306"/>
                  </a:cubicBezTo>
                  <a:lnTo>
                    <a:pt x="1380627" y="520491"/>
                  </a:lnTo>
                  <a:cubicBezTo>
                    <a:pt x="1380627" y="532242"/>
                    <a:pt x="1375959" y="543512"/>
                    <a:pt x="1367650" y="551821"/>
                  </a:cubicBezTo>
                  <a:cubicBezTo>
                    <a:pt x="1359341" y="560130"/>
                    <a:pt x="1348071" y="564798"/>
                    <a:pt x="1336321" y="564798"/>
                  </a:cubicBezTo>
                  <a:lnTo>
                    <a:pt x="44306" y="564798"/>
                  </a:lnTo>
                  <a:cubicBezTo>
                    <a:pt x="32556" y="564798"/>
                    <a:pt x="21286" y="560130"/>
                    <a:pt x="12977" y="551821"/>
                  </a:cubicBezTo>
                  <a:cubicBezTo>
                    <a:pt x="4668" y="543512"/>
                    <a:pt x="0" y="532242"/>
                    <a:pt x="0" y="520491"/>
                  </a:cubicBezTo>
                  <a:lnTo>
                    <a:pt x="0" y="44306"/>
                  </a:lnTo>
                  <a:cubicBezTo>
                    <a:pt x="0" y="32556"/>
                    <a:pt x="4668" y="21286"/>
                    <a:pt x="12977" y="12977"/>
                  </a:cubicBezTo>
                  <a:cubicBezTo>
                    <a:pt x="21286" y="4668"/>
                    <a:pt x="32556" y="0"/>
                    <a:pt x="44306" y="0"/>
                  </a:cubicBezTo>
                  <a:close/>
                </a:path>
              </a:pathLst>
            </a:custGeom>
            <a:gradFill rotWithShape="1">
              <a:gsLst>
                <a:gs pos="0">
                  <a:srgbClr val="152530">
                    <a:alpha val="100000"/>
                  </a:srgbClr>
                </a:gs>
                <a:gs pos="100000">
                  <a:srgbClr val="152530">
                    <a:alpha val="36500"/>
                  </a:srgbClr>
                </a:gs>
              </a:gsLst>
              <a:lin ang="2700000"/>
            </a:gradFill>
          </p:spPr>
          <p:txBody>
            <a:bodyPr/>
            <a:lstStyle/>
            <a:p>
              <a:endParaRPr lang="en-US"/>
            </a:p>
          </p:txBody>
        </p:sp>
        <p:sp>
          <p:nvSpPr>
            <p:cNvPr id="19" name="TextBox 19"/>
            <p:cNvSpPr txBox="1"/>
            <p:nvPr/>
          </p:nvSpPr>
          <p:spPr>
            <a:xfrm>
              <a:off x="0" y="-38100"/>
              <a:ext cx="1380627" cy="602898"/>
            </a:xfrm>
            <a:prstGeom prst="rect">
              <a:avLst/>
            </a:prstGeom>
          </p:spPr>
          <p:txBody>
            <a:bodyPr lIns="50800" tIns="50800" rIns="50800" bIns="50800" rtlCol="0" anchor="ctr"/>
            <a:lstStyle/>
            <a:p>
              <a:pPr algn="l">
                <a:lnSpc>
                  <a:spcPts val="3079"/>
                </a:lnSpc>
              </a:pPr>
              <a:endParaRPr/>
            </a:p>
          </p:txBody>
        </p:sp>
      </p:grpSp>
      <p:grpSp>
        <p:nvGrpSpPr>
          <p:cNvPr id="20" name="Group 20"/>
          <p:cNvGrpSpPr/>
          <p:nvPr/>
        </p:nvGrpSpPr>
        <p:grpSpPr>
          <a:xfrm>
            <a:off x="1028700" y="5818434"/>
            <a:ext cx="5242069" cy="2144466"/>
            <a:chOff x="0" y="0"/>
            <a:chExt cx="1380627" cy="564798"/>
          </a:xfrm>
        </p:grpSpPr>
        <p:sp>
          <p:nvSpPr>
            <p:cNvPr id="21" name="Freeform 21"/>
            <p:cNvSpPr/>
            <p:nvPr/>
          </p:nvSpPr>
          <p:spPr>
            <a:xfrm>
              <a:off x="0" y="0"/>
              <a:ext cx="1380627" cy="564798"/>
            </a:xfrm>
            <a:custGeom>
              <a:avLst/>
              <a:gdLst/>
              <a:ahLst/>
              <a:cxnLst/>
              <a:rect l="l" t="t" r="r" b="b"/>
              <a:pathLst>
                <a:path w="1380627" h="564798">
                  <a:moveTo>
                    <a:pt x="44306" y="0"/>
                  </a:moveTo>
                  <a:lnTo>
                    <a:pt x="1336321" y="0"/>
                  </a:lnTo>
                  <a:cubicBezTo>
                    <a:pt x="1348071" y="0"/>
                    <a:pt x="1359341" y="4668"/>
                    <a:pt x="1367650" y="12977"/>
                  </a:cubicBezTo>
                  <a:cubicBezTo>
                    <a:pt x="1375959" y="21286"/>
                    <a:pt x="1380627" y="32556"/>
                    <a:pt x="1380627" y="44306"/>
                  </a:cubicBezTo>
                  <a:lnTo>
                    <a:pt x="1380627" y="520491"/>
                  </a:lnTo>
                  <a:cubicBezTo>
                    <a:pt x="1380627" y="532242"/>
                    <a:pt x="1375959" y="543512"/>
                    <a:pt x="1367650" y="551821"/>
                  </a:cubicBezTo>
                  <a:cubicBezTo>
                    <a:pt x="1359341" y="560130"/>
                    <a:pt x="1348071" y="564798"/>
                    <a:pt x="1336321" y="564798"/>
                  </a:cubicBezTo>
                  <a:lnTo>
                    <a:pt x="44306" y="564798"/>
                  </a:lnTo>
                  <a:cubicBezTo>
                    <a:pt x="32556" y="564798"/>
                    <a:pt x="21286" y="560130"/>
                    <a:pt x="12977" y="551821"/>
                  </a:cubicBezTo>
                  <a:cubicBezTo>
                    <a:pt x="4668" y="543512"/>
                    <a:pt x="0" y="532242"/>
                    <a:pt x="0" y="520491"/>
                  </a:cubicBezTo>
                  <a:lnTo>
                    <a:pt x="0" y="44306"/>
                  </a:lnTo>
                  <a:cubicBezTo>
                    <a:pt x="0" y="32556"/>
                    <a:pt x="4668" y="21286"/>
                    <a:pt x="12977" y="12977"/>
                  </a:cubicBezTo>
                  <a:cubicBezTo>
                    <a:pt x="21286" y="4668"/>
                    <a:pt x="32556" y="0"/>
                    <a:pt x="44306" y="0"/>
                  </a:cubicBezTo>
                  <a:close/>
                </a:path>
              </a:pathLst>
            </a:custGeom>
            <a:solidFill>
              <a:srgbClr val="152530"/>
            </a:solidFill>
            <a:ln cap="rnd">
              <a:noFill/>
              <a:prstDash val="solid"/>
              <a:round/>
            </a:ln>
          </p:spPr>
          <p:txBody>
            <a:bodyPr/>
            <a:lstStyle/>
            <a:p>
              <a:endParaRPr lang="en-US"/>
            </a:p>
          </p:txBody>
        </p:sp>
        <p:sp>
          <p:nvSpPr>
            <p:cNvPr id="22" name="TextBox 22"/>
            <p:cNvSpPr txBox="1"/>
            <p:nvPr/>
          </p:nvSpPr>
          <p:spPr>
            <a:xfrm>
              <a:off x="0" y="-38100"/>
              <a:ext cx="1380627" cy="602898"/>
            </a:xfrm>
            <a:prstGeom prst="rect">
              <a:avLst/>
            </a:prstGeom>
          </p:spPr>
          <p:txBody>
            <a:bodyPr lIns="50800" tIns="50800" rIns="50800" bIns="50800" rtlCol="0" anchor="ctr"/>
            <a:lstStyle/>
            <a:p>
              <a:pPr marL="0" lvl="0" indent="0" algn="l">
                <a:lnSpc>
                  <a:spcPts val="3079"/>
                </a:lnSpc>
                <a:spcBef>
                  <a:spcPct val="0"/>
                </a:spcBef>
              </a:pPr>
              <a:endParaRPr/>
            </a:p>
          </p:txBody>
        </p:sp>
      </p:grpSp>
      <p:grpSp>
        <p:nvGrpSpPr>
          <p:cNvPr id="23" name="Group 23"/>
          <p:cNvGrpSpPr/>
          <p:nvPr/>
        </p:nvGrpSpPr>
        <p:grpSpPr>
          <a:xfrm>
            <a:off x="6522966" y="5818434"/>
            <a:ext cx="5242069" cy="2144466"/>
            <a:chOff x="0" y="0"/>
            <a:chExt cx="1380627" cy="564798"/>
          </a:xfrm>
        </p:grpSpPr>
        <p:sp>
          <p:nvSpPr>
            <p:cNvPr id="24" name="Freeform 24"/>
            <p:cNvSpPr/>
            <p:nvPr/>
          </p:nvSpPr>
          <p:spPr>
            <a:xfrm>
              <a:off x="0" y="0"/>
              <a:ext cx="1380627" cy="564798"/>
            </a:xfrm>
            <a:custGeom>
              <a:avLst/>
              <a:gdLst/>
              <a:ahLst/>
              <a:cxnLst/>
              <a:rect l="l" t="t" r="r" b="b"/>
              <a:pathLst>
                <a:path w="1380627" h="564798">
                  <a:moveTo>
                    <a:pt x="44306" y="0"/>
                  </a:moveTo>
                  <a:lnTo>
                    <a:pt x="1336321" y="0"/>
                  </a:lnTo>
                  <a:cubicBezTo>
                    <a:pt x="1348071" y="0"/>
                    <a:pt x="1359341" y="4668"/>
                    <a:pt x="1367650" y="12977"/>
                  </a:cubicBezTo>
                  <a:cubicBezTo>
                    <a:pt x="1375959" y="21286"/>
                    <a:pt x="1380627" y="32556"/>
                    <a:pt x="1380627" y="44306"/>
                  </a:cubicBezTo>
                  <a:lnTo>
                    <a:pt x="1380627" y="520491"/>
                  </a:lnTo>
                  <a:cubicBezTo>
                    <a:pt x="1380627" y="532242"/>
                    <a:pt x="1375959" y="543512"/>
                    <a:pt x="1367650" y="551821"/>
                  </a:cubicBezTo>
                  <a:cubicBezTo>
                    <a:pt x="1359341" y="560130"/>
                    <a:pt x="1348071" y="564798"/>
                    <a:pt x="1336321" y="564798"/>
                  </a:cubicBezTo>
                  <a:lnTo>
                    <a:pt x="44306" y="564798"/>
                  </a:lnTo>
                  <a:cubicBezTo>
                    <a:pt x="32556" y="564798"/>
                    <a:pt x="21286" y="560130"/>
                    <a:pt x="12977" y="551821"/>
                  </a:cubicBezTo>
                  <a:cubicBezTo>
                    <a:pt x="4668" y="543512"/>
                    <a:pt x="0" y="532242"/>
                    <a:pt x="0" y="520491"/>
                  </a:cubicBezTo>
                  <a:lnTo>
                    <a:pt x="0" y="44306"/>
                  </a:lnTo>
                  <a:cubicBezTo>
                    <a:pt x="0" y="32556"/>
                    <a:pt x="4668" y="21286"/>
                    <a:pt x="12977" y="12977"/>
                  </a:cubicBezTo>
                  <a:cubicBezTo>
                    <a:pt x="21286" y="4668"/>
                    <a:pt x="32556" y="0"/>
                    <a:pt x="44306" y="0"/>
                  </a:cubicBezTo>
                  <a:close/>
                </a:path>
              </a:pathLst>
            </a:custGeom>
            <a:gradFill rotWithShape="1">
              <a:gsLst>
                <a:gs pos="0">
                  <a:srgbClr val="152530">
                    <a:alpha val="100000"/>
                  </a:srgbClr>
                </a:gs>
                <a:gs pos="100000">
                  <a:srgbClr val="152530">
                    <a:alpha val="36500"/>
                  </a:srgbClr>
                </a:gs>
              </a:gsLst>
              <a:lin ang="2700000"/>
            </a:gradFill>
            <a:ln cap="rnd">
              <a:noFill/>
              <a:prstDash val="solid"/>
              <a:round/>
            </a:ln>
          </p:spPr>
          <p:txBody>
            <a:bodyPr/>
            <a:lstStyle/>
            <a:p>
              <a:endParaRPr lang="en-US"/>
            </a:p>
          </p:txBody>
        </p:sp>
        <p:sp>
          <p:nvSpPr>
            <p:cNvPr id="25" name="TextBox 25"/>
            <p:cNvSpPr txBox="1"/>
            <p:nvPr/>
          </p:nvSpPr>
          <p:spPr>
            <a:xfrm>
              <a:off x="0" y="-38100"/>
              <a:ext cx="1380627" cy="602898"/>
            </a:xfrm>
            <a:prstGeom prst="rect">
              <a:avLst/>
            </a:prstGeom>
          </p:spPr>
          <p:txBody>
            <a:bodyPr lIns="50800" tIns="50800" rIns="50800" bIns="50800" rtlCol="0" anchor="ctr"/>
            <a:lstStyle/>
            <a:p>
              <a:pPr marL="0" lvl="0" indent="0" algn="l">
                <a:lnSpc>
                  <a:spcPts val="3079"/>
                </a:lnSpc>
                <a:spcBef>
                  <a:spcPct val="0"/>
                </a:spcBef>
              </a:pPr>
              <a:endParaRPr/>
            </a:p>
          </p:txBody>
        </p:sp>
      </p:grpSp>
      <p:grpSp>
        <p:nvGrpSpPr>
          <p:cNvPr id="26" name="Group 26"/>
          <p:cNvGrpSpPr/>
          <p:nvPr/>
        </p:nvGrpSpPr>
        <p:grpSpPr>
          <a:xfrm>
            <a:off x="12012684" y="5818434"/>
            <a:ext cx="5242069" cy="2144466"/>
            <a:chOff x="0" y="0"/>
            <a:chExt cx="1380627" cy="564798"/>
          </a:xfrm>
        </p:grpSpPr>
        <p:sp>
          <p:nvSpPr>
            <p:cNvPr id="27" name="Freeform 27"/>
            <p:cNvSpPr/>
            <p:nvPr/>
          </p:nvSpPr>
          <p:spPr>
            <a:xfrm>
              <a:off x="0" y="0"/>
              <a:ext cx="1380627" cy="564798"/>
            </a:xfrm>
            <a:custGeom>
              <a:avLst/>
              <a:gdLst/>
              <a:ahLst/>
              <a:cxnLst/>
              <a:rect l="l" t="t" r="r" b="b"/>
              <a:pathLst>
                <a:path w="1380627" h="564798">
                  <a:moveTo>
                    <a:pt x="44306" y="0"/>
                  </a:moveTo>
                  <a:lnTo>
                    <a:pt x="1336321" y="0"/>
                  </a:lnTo>
                  <a:cubicBezTo>
                    <a:pt x="1348071" y="0"/>
                    <a:pt x="1359341" y="4668"/>
                    <a:pt x="1367650" y="12977"/>
                  </a:cubicBezTo>
                  <a:cubicBezTo>
                    <a:pt x="1375959" y="21286"/>
                    <a:pt x="1380627" y="32556"/>
                    <a:pt x="1380627" y="44306"/>
                  </a:cubicBezTo>
                  <a:lnTo>
                    <a:pt x="1380627" y="520491"/>
                  </a:lnTo>
                  <a:cubicBezTo>
                    <a:pt x="1380627" y="532242"/>
                    <a:pt x="1375959" y="543512"/>
                    <a:pt x="1367650" y="551821"/>
                  </a:cubicBezTo>
                  <a:cubicBezTo>
                    <a:pt x="1359341" y="560130"/>
                    <a:pt x="1348071" y="564798"/>
                    <a:pt x="1336321" y="564798"/>
                  </a:cubicBezTo>
                  <a:lnTo>
                    <a:pt x="44306" y="564798"/>
                  </a:lnTo>
                  <a:cubicBezTo>
                    <a:pt x="32556" y="564798"/>
                    <a:pt x="21286" y="560130"/>
                    <a:pt x="12977" y="551821"/>
                  </a:cubicBezTo>
                  <a:cubicBezTo>
                    <a:pt x="4668" y="543512"/>
                    <a:pt x="0" y="532242"/>
                    <a:pt x="0" y="520491"/>
                  </a:cubicBezTo>
                  <a:lnTo>
                    <a:pt x="0" y="44306"/>
                  </a:lnTo>
                  <a:cubicBezTo>
                    <a:pt x="0" y="32556"/>
                    <a:pt x="4668" y="21286"/>
                    <a:pt x="12977" y="12977"/>
                  </a:cubicBezTo>
                  <a:cubicBezTo>
                    <a:pt x="21286" y="4668"/>
                    <a:pt x="32556" y="0"/>
                    <a:pt x="44306" y="0"/>
                  </a:cubicBezTo>
                  <a:close/>
                </a:path>
              </a:pathLst>
            </a:custGeom>
            <a:gradFill rotWithShape="1">
              <a:gsLst>
                <a:gs pos="0">
                  <a:srgbClr val="152530">
                    <a:alpha val="100000"/>
                  </a:srgbClr>
                </a:gs>
                <a:gs pos="100000">
                  <a:srgbClr val="152530">
                    <a:alpha val="36500"/>
                  </a:srgbClr>
                </a:gs>
              </a:gsLst>
              <a:lin ang="2700000"/>
            </a:gradFill>
            <a:ln cap="rnd">
              <a:noFill/>
              <a:prstDash val="solid"/>
              <a:round/>
            </a:ln>
          </p:spPr>
          <p:txBody>
            <a:bodyPr/>
            <a:lstStyle/>
            <a:p>
              <a:endParaRPr lang="en-US"/>
            </a:p>
          </p:txBody>
        </p:sp>
        <p:sp>
          <p:nvSpPr>
            <p:cNvPr id="28" name="TextBox 28"/>
            <p:cNvSpPr txBox="1"/>
            <p:nvPr/>
          </p:nvSpPr>
          <p:spPr>
            <a:xfrm>
              <a:off x="0" y="-38100"/>
              <a:ext cx="1380627" cy="602898"/>
            </a:xfrm>
            <a:prstGeom prst="rect">
              <a:avLst/>
            </a:prstGeom>
          </p:spPr>
          <p:txBody>
            <a:bodyPr lIns="50800" tIns="50800" rIns="50800" bIns="50800" rtlCol="0" anchor="ctr"/>
            <a:lstStyle/>
            <a:p>
              <a:pPr marL="0" lvl="0" indent="0" algn="l">
                <a:lnSpc>
                  <a:spcPts val="3079"/>
                </a:lnSpc>
                <a:spcBef>
                  <a:spcPct val="0"/>
                </a:spcBef>
              </a:pPr>
              <a:endParaRPr/>
            </a:p>
          </p:txBody>
        </p:sp>
      </p:grpSp>
      <p:sp>
        <p:nvSpPr>
          <p:cNvPr id="29" name="Freeform 29"/>
          <p:cNvSpPr/>
          <p:nvPr/>
        </p:nvSpPr>
        <p:spPr>
          <a:xfrm>
            <a:off x="12941938" y="7249379"/>
            <a:ext cx="6463024" cy="6075243"/>
          </a:xfrm>
          <a:custGeom>
            <a:avLst/>
            <a:gdLst/>
            <a:ahLst/>
            <a:cxnLst/>
            <a:rect l="l" t="t" r="r" b="b"/>
            <a:pathLst>
              <a:path w="6463024" h="6075243">
                <a:moveTo>
                  <a:pt x="0" y="0"/>
                </a:moveTo>
                <a:lnTo>
                  <a:pt x="6463024" y="0"/>
                </a:lnTo>
                <a:lnTo>
                  <a:pt x="6463024" y="6075242"/>
                </a:lnTo>
                <a:lnTo>
                  <a:pt x="0" y="6075242"/>
                </a:lnTo>
                <a:lnTo>
                  <a:pt x="0" y="0"/>
                </a:lnTo>
                <a:close/>
              </a:path>
            </a:pathLst>
          </a:custGeom>
          <a:blipFill>
            <a:blip>
              <a:alphaModFix amt="41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30" name="TextBox 30"/>
          <p:cNvSpPr txBox="1"/>
          <p:nvPr/>
        </p:nvSpPr>
        <p:spPr>
          <a:xfrm>
            <a:off x="1361986" y="3697815"/>
            <a:ext cx="4579954" cy="1620508"/>
          </a:xfrm>
          <a:prstGeom prst="rect">
            <a:avLst/>
          </a:prstGeom>
        </p:spPr>
        <p:txBody>
          <a:bodyPr lIns="0" tIns="0" rIns="0" bIns="0" rtlCol="0" anchor="t">
            <a:spAutoFit/>
          </a:bodyPr>
          <a:lstStyle/>
          <a:p>
            <a:pPr algn="l">
              <a:lnSpc>
                <a:spcPts val="3219"/>
              </a:lnSpc>
              <a:spcBef>
                <a:spcPct val="0"/>
              </a:spcBef>
            </a:pPr>
            <a:r>
              <a:rPr lang="en-US" sz="2400" b="1" dirty="0">
                <a:solidFill>
                  <a:srgbClr val="3AC6F3"/>
                </a:solidFill>
                <a:latin typeface="Aptos" panose="020B0004020202020204" pitchFamily="34" charset="0"/>
                <a:ea typeface="Canva Sans Bold"/>
                <a:cs typeface="Canva Sans Bold"/>
                <a:sym typeface="Canva Sans Bold"/>
              </a:rPr>
              <a:t>300-400 electrical workers</a:t>
            </a:r>
            <a:r>
              <a:rPr lang="en-US" sz="2400" dirty="0">
                <a:solidFill>
                  <a:srgbClr val="FFFFFF"/>
                </a:solidFill>
                <a:latin typeface="Aptos" panose="020B0004020202020204" pitchFamily="34" charset="0"/>
                <a:ea typeface="Canva Sans"/>
                <a:cs typeface="Canva Sans"/>
                <a:sym typeface="Canva Sans"/>
              </a:rPr>
              <a:t> employed across Quantum Frederick and LTW sites in Hanover, MD.</a:t>
            </a:r>
          </a:p>
        </p:txBody>
      </p:sp>
      <p:sp>
        <p:nvSpPr>
          <p:cNvPr id="31" name="TextBox 31"/>
          <p:cNvSpPr txBox="1"/>
          <p:nvPr/>
        </p:nvSpPr>
        <p:spPr>
          <a:xfrm>
            <a:off x="6854023" y="3697815"/>
            <a:ext cx="4579954" cy="1210139"/>
          </a:xfrm>
          <a:prstGeom prst="rect">
            <a:avLst/>
          </a:prstGeom>
        </p:spPr>
        <p:txBody>
          <a:bodyPr lIns="0" tIns="0" rIns="0" bIns="0" rtlCol="0" anchor="t">
            <a:spAutoFit/>
          </a:bodyPr>
          <a:lstStyle/>
          <a:p>
            <a:pPr algn="l">
              <a:lnSpc>
                <a:spcPts val="3219"/>
              </a:lnSpc>
              <a:spcBef>
                <a:spcPct val="0"/>
              </a:spcBef>
            </a:pPr>
            <a:r>
              <a:rPr lang="en-US" sz="2400" b="1">
                <a:solidFill>
                  <a:srgbClr val="3AC6F3"/>
                </a:solidFill>
                <a:latin typeface="Aptos" panose="020B0004020202020204" pitchFamily="34" charset="0"/>
                <a:ea typeface="Canva Sans Bold"/>
                <a:cs typeface="Canva Sans Bold"/>
                <a:sym typeface="Canva Sans Bold"/>
              </a:rPr>
              <a:t>100 new workers hired</a:t>
            </a:r>
            <a:r>
              <a:rPr lang="en-US" sz="2400">
                <a:solidFill>
                  <a:srgbClr val="FFFFFF"/>
                </a:solidFill>
                <a:latin typeface="Aptos" panose="020B0004020202020204" pitchFamily="34" charset="0"/>
                <a:ea typeface="Canva Sans"/>
                <a:cs typeface="Canva Sans"/>
                <a:sym typeface="Canva Sans"/>
              </a:rPr>
              <a:t> at prefabrication facility for Quantum Frederick</a:t>
            </a:r>
          </a:p>
        </p:txBody>
      </p:sp>
      <p:sp>
        <p:nvSpPr>
          <p:cNvPr id="32" name="TextBox 32"/>
          <p:cNvSpPr txBox="1"/>
          <p:nvPr/>
        </p:nvSpPr>
        <p:spPr>
          <a:xfrm>
            <a:off x="12343742" y="3697815"/>
            <a:ext cx="4579954" cy="1210139"/>
          </a:xfrm>
          <a:prstGeom prst="rect">
            <a:avLst/>
          </a:prstGeom>
        </p:spPr>
        <p:txBody>
          <a:bodyPr lIns="0" tIns="0" rIns="0" bIns="0" rtlCol="0" anchor="t">
            <a:spAutoFit/>
          </a:bodyPr>
          <a:lstStyle/>
          <a:p>
            <a:pPr algn="l">
              <a:lnSpc>
                <a:spcPts val="3219"/>
              </a:lnSpc>
              <a:spcBef>
                <a:spcPct val="0"/>
              </a:spcBef>
            </a:pPr>
            <a:r>
              <a:rPr lang="en-US" sz="2400">
                <a:solidFill>
                  <a:srgbClr val="FFFFFF"/>
                </a:solidFill>
                <a:latin typeface="Aptos" panose="020B0004020202020204" pitchFamily="34" charset="0"/>
                <a:ea typeface="Canva Sans"/>
                <a:cs typeface="Canva Sans"/>
                <a:sym typeface="Canva Sans"/>
              </a:rPr>
              <a:t>IBEW launched </a:t>
            </a:r>
            <a:r>
              <a:rPr lang="en-US" sz="2400" b="1">
                <a:solidFill>
                  <a:srgbClr val="3AC6F3"/>
                </a:solidFill>
                <a:latin typeface="Aptos" panose="020B0004020202020204" pitchFamily="34" charset="0"/>
                <a:ea typeface="Canva Sans Bold"/>
                <a:cs typeface="Canva Sans Bold"/>
                <a:sym typeface="Canva Sans Bold"/>
              </a:rPr>
              <a:t>apprenticeship classes</a:t>
            </a:r>
            <a:r>
              <a:rPr lang="en-US" sz="2400">
                <a:solidFill>
                  <a:srgbClr val="FFFFFF"/>
                </a:solidFill>
                <a:latin typeface="Aptos" panose="020B0004020202020204" pitchFamily="34" charset="0"/>
                <a:ea typeface="Canva Sans"/>
                <a:cs typeface="Canva Sans"/>
                <a:sym typeface="Canva Sans"/>
              </a:rPr>
              <a:t> at Frederick Community College</a:t>
            </a:r>
          </a:p>
        </p:txBody>
      </p:sp>
      <p:sp>
        <p:nvSpPr>
          <p:cNvPr id="33" name="TextBox 33"/>
          <p:cNvSpPr txBox="1"/>
          <p:nvPr/>
        </p:nvSpPr>
        <p:spPr>
          <a:xfrm>
            <a:off x="1361986" y="6253363"/>
            <a:ext cx="4579954" cy="799771"/>
          </a:xfrm>
          <a:prstGeom prst="rect">
            <a:avLst/>
          </a:prstGeom>
        </p:spPr>
        <p:txBody>
          <a:bodyPr lIns="0" tIns="0" rIns="0" bIns="0" rtlCol="0" anchor="t">
            <a:spAutoFit/>
          </a:bodyPr>
          <a:lstStyle/>
          <a:p>
            <a:pPr algn="l">
              <a:lnSpc>
                <a:spcPts val="3219"/>
              </a:lnSpc>
              <a:spcBef>
                <a:spcPct val="0"/>
              </a:spcBef>
            </a:pPr>
            <a:r>
              <a:rPr lang="en-US" sz="2400" b="1" dirty="0">
                <a:solidFill>
                  <a:srgbClr val="3AC6F3"/>
                </a:solidFill>
                <a:latin typeface="Aptos" panose="020B0004020202020204" pitchFamily="34" charset="0"/>
                <a:ea typeface="Canva Sans Bold"/>
                <a:cs typeface="Canva Sans Bold"/>
                <a:sym typeface="Canva Sans Bold"/>
              </a:rPr>
              <a:t>240 apprentices</a:t>
            </a:r>
            <a:r>
              <a:rPr lang="en-US" sz="2400" dirty="0">
                <a:solidFill>
                  <a:srgbClr val="FFFFFF"/>
                </a:solidFill>
                <a:latin typeface="Aptos" panose="020B0004020202020204" pitchFamily="34" charset="0"/>
                <a:ea typeface="Canva Sans"/>
                <a:cs typeface="Canva Sans"/>
                <a:sym typeface="Canva Sans"/>
              </a:rPr>
              <a:t> accepted in</a:t>
            </a:r>
          </a:p>
          <a:p>
            <a:pPr algn="l">
              <a:lnSpc>
                <a:spcPts val="3219"/>
              </a:lnSpc>
              <a:spcBef>
                <a:spcPct val="0"/>
              </a:spcBef>
            </a:pPr>
            <a:r>
              <a:rPr lang="en-US" sz="2400" dirty="0">
                <a:solidFill>
                  <a:srgbClr val="FFFFFF"/>
                </a:solidFill>
                <a:latin typeface="Aptos" panose="020B0004020202020204" pitchFamily="34" charset="0"/>
                <a:ea typeface="Canva Sans"/>
                <a:cs typeface="Canva Sans"/>
                <a:sym typeface="Canva Sans"/>
              </a:rPr>
              <a:t>Year 1 — all are employed today. </a:t>
            </a:r>
          </a:p>
        </p:txBody>
      </p:sp>
      <p:sp>
        <p:nvSpPr>
          <p:cNvPr id="34" name="TextBox 34"/>
          <p:cNvSpPr txBox="1"/>
          <p:nvPr/>
        </p:nvSpPr>
        <p:spPr>
          <a:xfrm>
            <a:off x="6854023" y="6253363"/>
            <a:ext cx="4579954" cy="1210139"/>
          </a:xfrm>
          <a:prstGeom prst="rect">
            <a:avLst/>
          </a:prstGeom>
        </p:spPr>
        <p:txBody>
          <a:bodyPr lIns="0" tIns="0" rIns="0" bIns="0" rtlCol="0" anchor="t">
            <a:spAutoFit/>
          </a:bodyPr>
          <a:lstStyle/>
          <a:p>
            <a:pPr algn="l">
              <a:lnSpc>
                <a:spcPts val="3219"/>
              </a:lnSpc>
              <a:spcBef>
                <a:spcPct val="0"/>
              </a:spcBef>
            </a:pPr>
            <a:r>
              <a:rPr lang="en-US" sz="2400">
                <a:solidFill>
                  <a:srgbClr val="FFFFFF"/>
                </a:solidFill>
                <a:latin typeface="Aptos" panose="020B0004020202020204" pitchFamily="34" charset="0"/>
                <a:ea typeface="Canva Sans"/>
                <a:cs typeface="Canva Sans"/>
                <a:sym typeface="Canva Sans"/>
              </a:rPr>
              <a:t>IBEW projects </a:t>
            </a:r>
            <a:r>
              <a:rPr lang="en-US" sz="2400" b="1">
                <a:solidFill>
                  <a:srgbClr val="3AC6F3"/>
                </a:solidFill>
                <a:latin typeface="Aptos" panose="020B0004020202020204" pitchFamily="34" charset="0"/>
                <a:ea typeface="Canva Sans Bold"/>
                <a:cs typeface="Canva Sans Bold"/>
                <a:sym typeface="Canva Sans Bold"/>
              </a:rPr>
              <a:t>1,200 electrical workers </a:t>
            </a:r>
            <a:r>
              <a:rPr lang="en-US" sz="2400">
                <a:solidFill>
                  <a:srgbClr val="FFFFFF"/>
                </a:solidFill>
                <a:latin typeface="Aptos" panose="020B0004020202020204" pitchFamily="34" charset="0"/>
                <a:ea typeface="Canva Sans"/>
                <a:cs typeface="Canva Sans"/>
                <a:sym typeface="Canva Sans"/>
              </a:rPr>
              <a:t>for Quantum Frederick’s core and shell work. </a:t>
            </a:r>
          </a:p>
        </p:txBody>
      </p:sp>
      <p:sp>
        <p:nvSpPr>
          <p:cNvPr id="35" name="TextBox 35"/>
          <p:cNvSpPr txBox="1"/>
          <p:nvPr/>
        </p:nvSpPr>
        <p:spPr>
          <a:xfrm>
            <a:off x="12343742" y="6253363"/>
            <a:ext cx="4579954" cy="799771"/>
          </a:xfrm>
          <a:prstGeom prst="rect">
            <a:avLst/>
          </a:prstGeom>
        </p:spPr>
        <p:txBody>
          <a:bodyPr lIns="0" tIns="0" rIns="0" bIns="0" rtlCol="0" anchor="t">
            <a:spAutoFit/>
          </a:bodyPr>
          <a:lstStyle/>
          <a:p>
            <a:pPr algn="l">
              <a:lnSpc>
                <a:spcPts val="3219"/>
              </a:lnSpc>
              <a:spcBef>
                <a:spcPct val="0"/>
              </a:spcBef>
            </a:pPr>
            <a:r>
              <a:rPr lang="en-US" sz="2400" b="1" dirty="0">
                <a:solidFill>
                  <a:srgbClr val="3AC6F3"/>
                </a:solidFill>
                <a:latin typeface="Aptos" panose="020B0004020202020204" pitchFamily="34" charset="0"/>
                <a:ea typeface="Canva Sans Bold"/>
                <a:cs typeface="Canva Sans Bold"/>
                <a:sym typeface="Canva Sans Bold"/>
              </a:rPr>
              <a:t>Additional 800 workers </a:t>
            </a:r>
            <a:r>
              <a:rPr lang="en-US" sz="2400" dirty="0">
                <a:solidFill>
                  <a:srgbClr val="FFFFFF"/>
                </a:solidFill>
                <a:latin typeface="Aptos" panose="020B0004020202020204" pitchFamily="34" charset="0"/>
                <a:ea typeface="Canva Sans"/>
                <a:cs typeface="Canva Sans"/>
                <a:sym typeface="Canva Sans"/>
              </a:rPr>
              <a:t>estimated for tenant work </a:t>
            </a:r>
          </a:p>
        </p:txBody>
      </p:sp>
      <p:sp>
        <p:nvSpPr>
          <p:cNvPr id="36" name="TextBox 36"/>
          <p:cNvSpPr txBox="1"/>
          <p:nvPr/>
        </p:nvSpPr>
        <p:spPr>
          <a:xfrm>
            <a:off x="1028700" y="1228725"/>
            <a:ext cx="11456279" cy="1506503"/>
          </a:xfrm>
          <a:prstGeom prst="rect">
            <a:avLst/>
          </a:prstGeom>
        </p:spPr>
        <p:txBody>
          <a:bodyPr lIns="0" tIns="0" rIns="0" bIns="0" rtlCol="0" anchor="t">
            <a:spAutoFit/>
          </a:bodyPr>
          <a:lstStyle/>
          <a:p>
            <a:pPr algn="l">
              <a:lnSpc>
                <a:spcPts val="5695"/>
              </a:lnSpc>
            </a:pPr>
            <a:r>
              <a:rPr lang="en-US" sz="6600" b="1" spc="-57" dirty="0">
                <a:solidFill>
                  <a:srgbClr val="FFFFFF"/>
                </a:solidFill>
                <a:latin typeface="Aptos" panose="020B0004020202020204" pitchFamily="34" charset="0"/>
                <a:ea typeface="Helvetica Now Display Bold"/>
                <a:cs typeface="Helvetica Now Display Bold"/>
                <a:sym typeface="Helvetica Now Display Bold"/>
              </a:rPr>
              <a:t>Current Economic Activities</a:t>
            </a:r>
          </a:p>
          <a:p>
            <a:pPr algn="l">
              <a:lnSpc>
                <a:spcPts val="5695"/>
              </a:lnSpc>
            </a:pPr>
            <a:r>
              <a:rPr lang="en-US" sz="6600" b="1" spc="-57" dirty="0">
                <a:solidFill>
                  <a:srgbClr val="FFFFFF"/>
                </a:solidFill>
                <a:latin typeface="Aptos" panose="020B0004020202020204" pitchFamily="34" charset="0"/>
                <a:ea typeface="Helvetica Now Display Bold"/>
                <a:cs typeface="Helvetica Now Display Bold"/>
                <a:sym typeface="Helvetica Now Display Bold"/>
              </a:rPr>
              <a:t>in Maryland</a:t>
            </a:r>
          </a:p>
        </p:txBody>
      </p:sp>
      <p:sp>
        <p:nvSpPr>
          <p:cNvPr id="37" name="TextBox 37"/>
          <p:cNvSpPr txBox="1"/>
          <p:nvPr/>
        </p:nvSpPr>
        <p:spPr>
          <a:xfrm>
            <a:off x="1138028" y="9246709"/>
            <a:ext cx="7195091" cy="235001"/>
          </a:xfrm>
          <a:prstGeom prst="rect">
            <a:avLst/>
          </a:prstGeom>
        </p:spPr>
        <p:txBody>
          <a:bodyPr lIns="0" tIns="0" rIns="0" bIns="0" rtlCol="0" anchor="t">
            <a:spAutoFit/>
          </a:bodyPr>
          <a:lstStyle/>
          <a:p>
            <a:pPr algn="l">
              <a:lnSpc>
                <a:spcPts val="1960"/>
              </a:lnSpc>
              <a:spcBef>
                <a:spcPct val="0"/>
              </a:spcBef>
            </a:pPr>
            <a:r>
              <a:rPr lang="en-US" sz="1200" dirty="0">
                <a:solidFill>
                  <a:srgbClr val="FFFFFF"/>
                </a:solidFill>
                <a:latin typeface="Aptos" panose="020B0004020202020204" pitchFamily="34" charset="0"/>
                <a:ea typeface="Canva Sans"/>
                <a:cs typeface="Canva Sans"/>
                <a:sym typeface="Canva Sans"/>
              </a:rPr>
              <a:t>Source: International Brotherhood of Electrical Workers-Maryland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a:p>
        </p:txBody>
      </p:sp>
      <p:grpSp>
        <p:nvGrpSpPr>
          <p:cNvPr id="34" name="Group 14">
            <a:extLst>
              <a:ext uri="{FF2B5EF4-FFF2-40B4-BE49-F238E27FC236}">
                <a16:creationId xmlns:a16="http://schemas.microsoft.com/office/drawing/2014/main" id="{4AC5D3DF-A62E-6D1B-EE78-A128DBA16D19}"/>
              </a:ext>
            </a:extLst>
          </p:cNvPr>
          <p:cNvGrpSpPr/>
          <p:nvPr/>
        </p:nvGrpSpPr>
        <p:grpSpPr>
          <a:xfrm>
            <a:off x="1032376" y="6435180"/>
            <a:ext cx="8646269" cy="1563271"/>
            <a:chOff x="0" y="0"/>
            <a:chExt cx="2762037" cy="564798"/>
          </a:xfrm>
        </p:grpSpPr>
        <p:sp>
          <p:nvSpPr>
            <p:cNvPr id="35" name="Freeform 15">
              <a:extLst>
                <a:ext uri="{FF2B5EF4-FFF2-40B4-BE49-F238E27FC236}">
                  <a16:creationId xmlns:a16="http://schemas.microsoft.com/office/drawing/2014/main" id="{DE183C6C-5500-69CD-3E3C-F6230594E559}"/>
                </a:ext>
              </a:extLst>
            </p:cNvPr>
            <p:cNvSpPr/>
            <p:nvPr/>
          </p:nvSpPr>
          <p:spPr>
            <a:xfrm>
              <a:off x="0" y="0"/>
              <a:ext cx="2762037" cy="564798"/>
            </a:xfrm>
            <a:custGeom>
              <a:avLst/>
              <a:gdLst/>
              <a:ahLst/>
              <a:cxnLst/>
              <a:rect l="l" t="t" r="r" b="b"/>
              <a:pathLst>
                <a:path w="2762037" h="564798">
                  <a:moveTo>
                    <a:pt x="26862" y="0"/>
                  </a:moveTo>
                  <a:lnTo>
                    <a:pt x="2735175" y="0"/>
                  </a:lnTo>
                  <a:cubicBezTo>
                    <a:pt x="2742299" y="0"/>
                    <a:pt x="2749131" y="2830"/>
                    <a:pt x="2754169" y="7868"/>
                  </a:cubicBezTo>
                  <a:cubicBezTo>
                    <a:pt x="2759207" y="12905"/>
                    <a:pt x="2762037" y="19738"/>
                    <a:pt x="2762037" y="26862"/>
                  </a:cubicBezTo>
                  <a:lnTo>
                    <a:pt x="2762037" y="537936"/>
                  </a:lnTo>
                  <a:cubicBezTo>
                    <a:pt x="2762037" y="545060"/>
                    <a:pt x="2759207" y="551892"/>
                    <a:pt x="2754169" y="556930"/>
                  </a:cubicBezTo>
                  <a:cubicBezTo>
                    <a:pt x="2749131" y="561968"/>
                    <a:pt x="2742299" y="564798"/>
                    <a:pt x="2735175" y="564798"/>
                  </a:cubicBezTo>
                  <a:lnTo>
                    <a:pt x="26862" y="564798"/>
                  </a:lnTo>
                  <a:cubicBezTo>
                    <a:pt x="19738" y="564798"/>
                    <a:pt x="12905" y="561968"/>
                    <a:pt x="7868" y="556930"/>
                  </a:cubicBezTo>
                  <a:cubicBezTo>
                    <a:pt x="2830" y="551892"/>
                    <a:pt x="0" y="545060"/>
                    <a:pt x="0" y="537936"/>
                  </a:cubicBezTo>
                  <a:lnTo>
                    <a:pt x="0" y="26862"/>
                  </a:lnTo>
                  <a:cubicBezTo>
                    <a:pt x="0" y="19738"/>
                    <a:pt x="2830" y="12905"/>
                    <a:pt x="7868" y="7868"/>
                  </a:cubicBezTo>
                  <a:cubicBezTo>
                    <a:pt x="12905" y="2830"/>
                    <a:pt x="19738" y="0"/>
                    <a:pt x="26862" y="0"/>
                  </a:cubicBezTo>
                  <a:close/>
                </a:path>
              </a:pathLst>
            </a:custGeom>
            <a:gradFill rotWithShape="1">
              <a:gsLst>
                <a:gs pos="0">
                  <a:srgbClr val="152530">
                    <a:alpha val="100000"/>
                  </a:srgbClr>
                </a:gs>
                <a:gs pos="100000">
                  <a:srgbClr val="152530">
                    <a:alpha val="36500"/>
                  </a:srgbClr>
                </a:gs>
              </a:gsLst>
              <a:lin ang="2700000"/>
            </a:gradFill>
          </p:spPr>
          <p:txBody>
            <a:bodyPr/>
            <a:lstStyle/>
            <a:p>
              <a:endParaRPr lang="en-US"/>
            </a:p>
          </p:txBody>
        </p:sp>
        <p:sp>
          <p:nvSpPr>
            <p:cNvPr id="36" name="TextBox 16">
              <a:extLst>
                <a:ext uri="{FF2B5EF4-FFF2-40B4-BE49-F238E27FC236}">
                  <a16:creationId xmlns:a16="http://schemas.microsoft.com/office/drawing/2014/main" id="{1ECE44EE-41DD-6087-1DFC-B38C542CDC6B}"/>
                </a:ext>
              </a:extLst>
            </p:cNvPr>
            <p:cNvSpPr txBox="1"/>
            <p:nvPr/>
          </p:nvSpPr>
          <p:spPr>
            <a:xfrm>
              <a:off x="0" y="-38100"/>
              <a:ext cx="2762037" cy="602898"/>
            </a:xfrm>
            <a:prstGeom prst="rect">
              <a:avLst/>
            </a:prstGeom>
          </p:spPr>
          <p:txBody>
            <a:bodyPr lIns="50800" tIns="50800" rIns="50800" bIns="50800" rtlCol="0" anchor="ctr"/>
            <a:lstStyle/>
            <a:p>
              <a:pPr algn="l">
                <a:lnSpc>
                  <a:spcPts val="3079"/>
                </a:lnSpc>
              </a:pPr>
              <a:endParaRPr/>
            </a:p>
          </p:txBody>
        </p:sp>
      </p:grpSp>
      <p:grpSp>
        <p:nvGrpSpPr>
          <p:cNvPr id="31" name="Group 14">
            <a:extLst>
              <a:ext uri="{FF2B5EF4-FFF2-40B4-BE49-F238E27FC236}">
                <a16:creationId xmlns:a16="http://schemas.microsoft.com/office/drawing/2014/main" id="{BFAEE614-15A2-366E-34E8-8BC7ECB72676}"/>
              </a:ext>
            </a:extLst>
          </p:cNvPr>
          <p:cNvGrpSpPr/>
          <p:nvPr/>
        </p:nvGrpSpPr>
        <p:grpSpPr>
          <a:xfrm>
            <a:off x="1032376" y="2797288"/>
            <a:ext cx="8646269" cy="1563271"/>
            <a:chOff x="0" y="0"/>
            <a:chExt cx="2762037" cy="564798"/>
          </a:xfrm>
        </p:grpSpPr>
        <p:sp>
          <p:nvSpPr>
            <p:cNvPr id="32" name="Freeform 15">
              <a:extLst>
                <a:ext uri="{FF2B5EF4-FFF2-40B4-BE49-F238E27FC236}">
                  <a16:creationId xmlns:a16="http://schemas.microsoft.com/office/drawing/2014/main" id="{6B3765FD-453B-83FA-D0AA-AB5AAC16932B}"/>
                </a:ext>
              </a:extLst>
            </p:cNvPr>
            <p:cNvSpPr/>
            <p:nvPr/>
          </p:nvSpPr>
          <p:spPr>
            <a:xfrm>
              <a:off x="0" y="0"/>
              <a:ext cx="2762037" cy="564798"/>
            </a:xfrm>
            <a:custGeom>
              <a:avLst/>
              <a:gdLst/>
              <a:ahLst/>
              <a:cxnLst/>
              <a:rect l="l" t="t" r="r" b="b"/>
              <a:pathLst>
                <a:path w="2762037" h="564798">
                  <a:moveTo>
                    <a:pt x="26862" y="0"/>
                  </a:moveTo>
                  <a:lnTo>
                    <a:pt x="2735175" y="0"/>
                  </a:lnTo>
                  <a:cubicBezTo>
                    <a:pt x="2742299" y="0"/>
                    <a:pt x="2749131" y="2830"/>
                    <a:pt x="2754169" y="7868"/>
                  </a:cubicBezTo>
                  <a:cubicBezTo>
                    <a:pt x="2759207" y="12905"/>
                    <a:pt x="2762037" y="19738"/>
                    <a:pt x="2762037" y="26862"/>
                  </a:cubicBezTo>
                  <a:lnTo>
                    <a:pt x="2762037" y="537936"/>
                  </a:lnTo>
                  <a:cubicBezTo>
                    <a:pt x="2762037" y="545060"/>
                    <a:pt x="2759207" y="551892"/>
                    <a:pt x="2754169" y="556930"/>
                  </a:cubicBezTo>
                  <a:cubicBezTo>
                    <a:pt x="2749131" y="561968"/>
                    <a:pt x="2742299" y="564798"/>
                    <a:pt x="2735175" y="564798"/>
                  </a:cubicBezTo>
                  <a:lnTo>
                    <a:pt x="26862" y="564798"/>
                  </a:lnTo>
                  <a:cubicBezTo>
                    <a:pt x="19738" y="564798"/>
                    <a:pt x="12905" y="561968"/>
                    <a:pt x="7868" y="556930"/>
                  </a:cubicBezTo>
                  <a:cubicBezTo>
                    <a:pt x="2830" y="551892"/>
                    <a:pt x="0" y="545060"/>
                    <a:pt x="0" y="537936"/>
                  </a:cubicBezTo>
                  <a:lnTo>
                    <a:pt x="0" y="26862"/>
                  </a:lnTo>
                  <a:cubicBezTo>
                    <a:pt x="0" y="19738"/>
                    <a:pt x="2830" y="12905"/>
                    <a:pt x="7868" y="7868"/>
                  </a:cubicBezTo>
                  <a:cubicBezTo>
                    <a:pt x="12905" y="2830"/>
                    <a:pt x="19738" y="0"/>
                    <a:pt x="26862" y="0"/>
                  </a:cubicBezTo>
                  <a:close/>
                </a:path>
              </a:pathLst>
            </a:custGeom>
            <a:gradFill rotWithShape="1">
              <a:gsLst>
                <a:gs pos="0">
                  <a:srgbClr val="152530">
                    <a:alpha val="100000"/>
                  </a:srgbClr>
                </a:gs>
                <a:gs pos="100000">
                  <a:srgbClr val="152530">
                    <a:alpha val="36500"/>
                  </a:srgbClr>
                </a:gs>
              </a:gsLst>
              <a:lin ang="2700000"/>
            </a:gradFill>
          </p:spPr>
          <p:txBody>
            <a:bodyPr/>
            <a:lstStyle/>
            <a:p>
              <a:endParaRPr lang="en-US"/>
            </a:p>
          </p:txBody>
        </p:sp>
        <p:sp>
          <p:nvSpPr>
            <p:cNvPr id="33" name="TextBox 16">
              <a:extLst>
                <a:ext uri="{FF2B5EF4-FFF2-40B4-BE49-F238E27FC236}">
                  <a16:creationId xmlns:a16="http://schemas.microsoft.com/office/drawing/2014/main" id="{5AF53BA4-6C15-5360-55DD-AE685844A0B6}"/>
                </a:ext>
              </a:extLst>
            </p:cNvPr>
            <p:cNvSpPr txBox="1"/>
            <p:nvPr/>
          </p:nvSpPr>
          <p:spPr>
            <a:xfrm>
              <a:off x="0" y="-38100"/>
              <a:ext cx="2762037" cy="602898"/>
            </a:xfrm>
            <a:prstGeom prst="rect">
              <a:avLst/>
            </a:prstGeom>
          </p:spPr>
          <p:txBody>
            <a:bodyPr lIns="50800" tIns="50800" rIns="50800" bIns="50800" rtlCol="0" anchor="ctr"/>
            <a:lstStyle/>
            <a:p>
              <a:pPr algn="l">
                <a:lnSpc>
                  <a:spcPts val="3079"/>
                </a:lnSpc>
              </a:pPr>
              <a:endParaRPr/>
            </a:p>
          </p:txBody>
        </p:sp>
      </p:grpSp>
      <p:sp>
        <p:nvSpPr>
          <p:cNvPr id="3" name="Freeform 3"/>
          <p:cNvSpPr/>
          <p:nvPr/>
        </p:nvSpPr>
        <p:spPr>
          <a:xfrm rot="2235135">
            <a:off x="9310992" y="-804615"/>
            <a:ext cx="11759815" cy="2748857"/>
          </a:xfrm>
          <a:custGeom>
            <a:avLst/>
            <a:gdLst/>
            <a:ahLst/>
            <a:cxnLst/>
            <a:rect l="l" t="t" r="r" b="b"/>
            <a:pathLst>
              <a:path w="11759815" h="2748857">
                <a:moveTo>
                  <a:pt x="0" y="0"/>
                </a:moveTo>
                <a:lnTo>
                  <a:pt x="11759815" y="0"/>
                </a:lnTo>
                <a:lnTo>
                  <a:pt x="11759815" y="2748857"/>
                </a:lnTo>
                <a:lnTo>
                  <a:pt x="0" y="2748857"/>
                </a:lnTo>
                <a:lnTo>
                  <a:pt x="0" y="0"/>
                </a:lnTo>
                <a:close/>
              </a:path>
            </a:pathLst>
          </a:custGeom>
          <a:blipFill>
            <a:blip>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7533915" y="3806657"/>
            <a:ext cx="17049681" cy="1704968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20000"/>
                  </a:srgbClr>
                </a:gs>
                <a:gs pos="50000">
                  <a:srgbClr val="051018">
                    <a:alpha val="6200"/>
                  </a:srgbClr>
                </a:gs>
                <a:gs pos="100000">
                  <a:srgbClr val="051018">
                    <a:alpha val="20000"/>
                  </a:srgbClr>
                </a:gs>
              </a:gsLst>
              <a:path path="circle">
                <a:fillToRect l="50000" t="50000" r="50000" b="50000"/>
              </a:path>
            </a:gradFill>
          </p:spPr>
          <p:txBody>
            <a:bodyPr/>
            <a:lstStyle/>
            <a:p>
              <a:endParaRPr lang="en-US"/>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160023" y="2440515"/>
            <a:ext cx="4377447" cy="4114800"/>
          </a:xfrm>
          <a:custGeom>
            <a:avLst/>
            <a:gdLst/>
            <a:ahLst/>
            <a:cxnLst/>
            <a:rect l="l" t="t" r="r" b="b"/>
            <a:pathLst>
              <a:path w="4377447" h="4114800">
                <a:moveTo>
                  <a:pt x="0" y="0"/>
                </a:moveTo>
                <a:lnTo>
                  <a:pt x="4377446" y="0"/>
                </a:lnTo>
                <a:lnTo>
                  <a:pt x="4377446" y="4114800"/>
                </a:lnTo>
                <a:lnTo>
                  <a:pt x="0" y="4114800"/>
                </a:lnTo>
                <a:lnTo>
                  <a:pt x="0" y="0"/>
                </a:lnTo>
                <a:close/>
              </a:path>
            </a:pathLst>
          </a:custGeom>
          <a:blipFill>
            <a:blip>
              <a:alphaModFix amt="9999"/>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8"/>
          <p:cNvGrpSpPr/>
          <p:nvPr/>
        </p:nvGrpSpPr>
        <p:grpSpPr>
          <a:xfrm>
            <a:off x="-8199711" y="-9965211"/>
            <a:ext cx="17049681" cy="1704968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30000"/>
                  </a:srgbClr>
                </a:gs>
                <a:gs pos="50000">
                  <a:srgbClr val="051018">
                    <a:alpha val="9300"/>
                  </a:srgbClr>
                </a:gs>
                <a:gs pos="100000">
                  <a:srgbClr val="051018">
                    <a:alpha val="30000"/>
                  </a:srgbClr>
                </a:gs>
              </a:gsLst>
              <a:path path="circle">
                <a:fillToRect l="50000" t="50000" r="50000" b="50000"/>
              </a:path>
            </a:gra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032376" y="4594190"/>
            <a:ext cx="8646269" cy="1563271"/>
            <a:chOff x="0" y="0"/>
            <a:chExt cx="2762037" cy="564798"/>
          </a:xfrm>
        </p:grpSpPr>
        <p:sp>
          <p:nvSpPr>
            <p:cNvPr id="15" name="Freeform 15"/>
            <p:cNvSpPr/>
            <p:nvPr/>
          </p:nvSpPr>
          <p:spPr>
            <a:xfrm>
              <a:off x="0" y="0"/>
              <a:ext cx="2762037" cy="564798"/>
            </a:xfrm>
            <a:custGeom>
              <a:avLst/>
              <a:gdLst/>
              <a:ahLst/>
              <a:cxnLst/>
              <a:rect l="l" t="t" r="r" b="b"/>
              <a:pathLst>
                <a:path w="2762037" h="564798">
                  <a:moveTo>
                    <a:pt x="26862" y="0"/>
                  </a:moveTo>
                  <a:lnTo>
                    <a:pt x="2735175" y="0"/>
                  </a:lnTo>
                  <a:cubicBezTo>
                    <a:pt x="2742299" y="0"/>
                    <a:pt x="2749131" y="2830"/>
                    <a:pt x="2754169" y="7868"/>
                  </a:cubicBezTo>
                  <a:cubicBezTo>
                    <a:pt x="2759207" y="12905"/>
                    <a:pt x="2762037" y="19738"/>
                    <a:pt x="2762037" y="26862"/>
                  </a:cubicBezTo>
                  <a:lnTo>
                    <a:pt x="2762037" y="537936"/>
                  </a:lnTo>
                  <a:cubicBezTo>
                    <a:pt x="2762037" y="545060"/>
                    <a:pt x="2759207" y="551892"/>
                    <a:pt x="2754169" y="556930"/>
                  </a:cubicBezTo>
                  <a:cubicBezTo>
                    <a:pt x="2749131" y="561968"/>
                    <a:pt x="2742299" y="564798"/>
                    <a:pt x="2735175" y="564798"/>
                  </a:cubicBezTo>
                  <a:lnTo>
                    <a:pt x="26862" y="564798"/>
                  </a:lnTo>
                  <a:cubicBezTo>
                    <a:pt x="19738" y="564798"/>
                    <a:pt x="12905" y="561968"/>
                    <a:pt x="7868" y="556930"/>
                  </a:cubicBezTo>
                  <a:cubicBezTo>
                    <a:pt x="2830" y="551892"/>
                    <a:pt x="0" y="545060"/>
                    <a:pt x="0" y="537936"/>
                  </a:cubicBezTo>
                  <a:lnTo>
                    <a:pt x="0" y="26862"/>
                  </a:lnTo>
                  <a:cubicBezTo>
                    <a:pt x="0" y="19738"/>
                    <a:pt x="2830" y="12905"/>
                    <a:pt x="7868" y="7868"/>
                  </a:cubicBezTo>
                  <a:cubicBezTo>
                    <a:pt x="12905" y="2830"/>
                    <a:pt x="19738" y="0"/>
                    <a:pt x="26862" y="0"/>
                  </a:cubicBezTo>
                  <a:close/>
                </a:path>
              </a:pathLst>
            </a:custGeom>
            <a:gradFill rotWithShape="1">
              <a:gsLst>
                <a:gs pos="0">
                  <a:srgbClr val="152530">
                    <a:alpha val="100000"/>
                  </a:srgbClr>
                </a:gs>
                <a:gs pos="100000">
                  <a:srgbClr val="152530">
                    <a:alpha val="36500"/>
                  </a:srgbClr>
                </a:gs>
              </a:gsLst>
              <a:lin ang="2700000"/>
            </a:gradFill>
          </p:spPr>
          <p:txBody>
            <a:bodyPr/>
            <a:lstStyle/>
            <a:p>
              <a:endParaRPr lang="en-US"/>
            </a:p>
          </p:txBody>
        </p:sp>
        <p:sp>
          <p:nvSpPr>
            <p:cNvPr id="16" name="TextBox 16"/>
            <p:cNvSpPr txBox="1"/>
            <p:nvPr/>
          </p:nvSpPr>
          <p:spPr>
            <a:xfrm>
              <a:off x="0" y="-38100"/>
              <a:ext cx="2762037" cy="602898"/>
            </a:xfrm>
            <a:prstGeom prst="rect">
              <a:avLst/>
            </a:prstGeom>
          </p:spPr>
          <p:txBody>
            <a:bodyPr lIns="50800" tIns="50800" rIns="50800" bIns="50800" rtlCol="0" anchor="ctr"/>
            <a:lstStyle/>
            <a:p>
              <a:pPr algn="l">
                <a:lnSpc>
                  <a:spcPts val="3079"/>
                </a:lnSpc>
              </a:pPr>
              <a:endParaRPr/>
            </a:p>
          </p:txBody>
        </p:sp>
      </p:grpSp>
      <p:grpSp>
        <p:nvGrpSpPr>
          <p:cNvPr id="20" name="Group 20"/>
          <p:cNvGrpSpPr/>
          <p:nvPr/>
        </p:nvGrpSpPr>
        <p:grpSpPr>
          <a:xfrm>
            <a:off x="10971084" y="2966465"/>
            <a:ext cx="5616218" cy="4536583"/>
            <a:chOff x="0" y="0"/>
            <a:chExt cx="1380627" cy="1194820"/>
          </a:xfrm>
        </p:grpSpPr>
        <p:sp>
          <p:nvSpPr>
            <p:cNvPr id="21" name="Freeform 21"/>
            <p:cNvSpPr/>
            <p:nvPr/>
          </p:nvSpPr>
          <p:spPr>
            <a:xfrm>
              <a:off x="0" y="0"/>
              <a:ext cx="1380627" cy="1194820"/>
            </a:xfrm>
            <a:custGeom>
              <a:avLst/>
              <a:gdLst/>
              <a:ahLst/>
              <a:cxnLst/>
              <a:rect l="l" t="t" r="r" b="b"/>
              <a:pathLst>
                <a:path w="1380627" h="1194820">
                  <a:moveTo>
                    <a:pt x="44306" y="0"/>
                  </a:moveTo>
                  <a:lnTo>
                    <a:pt x="1336321" y="0"/>
                  </a:lnTo>
                  <a:cubicBezTo>
                    <a:pt x="1348071" y="0"/>
                    <a:pt x="1359341" y="4668"/>
                    <a:pt x="1367650" y="12977"/>
                  </a:cubicBezTo>
                  <a:cubicBezTo>
                    <a:pt x="1375959" y="21286"/>
                    <a:pt x="1380627" y="32556"/>
                    <a:pt x="1380627" y="44306"/>
                  </a:cubicBezTo>
                  <a:lnTo>
                    <a:pt x="1380627" y="1150514"/>
                  </a:lnTo>
                  <a:cubicBezTo>
                    <a:pt x="1380627" y="1162264"/>
                    <a:pt x="1375959" y="1173534"/>
                    <a:pt x="1367650" y="1181843"/>
                  </a:cubicBezTo>
                  <a:cubicBezTo>
                    <a:pt x="1359341" y="1190152"/>
                    <a:pt x="1348071" y="1194820"/>
                    <a:pt x="1336321" y="1194820"/>
                  </a:cubicBezTo>
                  <a:lnTo>
                    <a:pt x="44306" y="1194820"/>
                  </a:lnTo>
                  <a:cubicBezTo>
                    <a:pt x="32556" y="1194820"/>
                    <a:pt x="21286" y="1190152"/>
                    <a:pt x="12977" y="1181843"/>
                  </a:cubicBezTo>
                  <a:cubicBezTo>
                    <a:pt x="4668" y="1173534"/>
                    <a:pt x="0" y="1162264"/>
                    <a:pt x="0" y="1150514"/>
                  </a:cubicBezTo>
                  <a:lnTo>
                    <a:pt x="0" y="44306"/>
                  </a:lnTo>
                  <a:cubicBezTo>
                    <a:pt x="0" y="32556"/>
                    <a:pt x="4668" y="21286"/>
                    <a:pt x="12977" y="12977"/>
                  </a:cubicBezTo>
                  <a:cubicBezTo>
                    <a:pt x="21286" y="4668"/>
                    <a:pt x="32556" y="0"/>
                    <a:pt x="44306" y="0"/>
                  </a:cubicBezTo>
                  <a:close/>
                </a:path>
              </a:pathLst>
            </a:custGeom>
            <a:solidFill>
              <a:srgbClr val="F26F21"/>
            </a:solidFill>
          </p:spPr>
          <p:txBody>
            <a:bodyPr/>
            <a:lstStyle/>
            <a:p>
              <a:endParaRPr lang="en-US" dirty="0"/>
            </a:p>
          </p:txBody>
        </p:sp>
        <p:sp>
          <p:nvSpPr>
            <p:cNvPr id="22" name="TextBox 22"/>
            <p:cNvSpPr txBox="1"/>
            <p:nvPr/>
          </p:nvSpPr>
          <p:spPr>
            <a:xfrm>
              <a:off x="0" y="-38100"/>
              <a:ext cx="1380627" cy="1232920"/>
            </a:xfrm>
            <a:prstGeom prst="rect">
              <a:avLst/>
            </a:prstGeom>
          </p:spPr>
          <p:txBody>
            <a:bodyPr lIns="50800" tIns="50800" rIns="50800" bIns="50800" rtlCol="0" anchor="ctr"/>
            <a:lstStyle/>
            <a:p>
              <a:pPr algn="l">
                <a:lnSpc>
                  <a:spcPts val="3079"/>
                </a:lnSpc>
              </a:pPr>
              <a:endParaRPr/>
            </a:p>
          </p:txBody>
        </p:sp>
      </p:grpSp>
      <p:sp>
        <p:nvSpPr>
          <p:cNvPr id="23" name="Freeform 23"/>
          <p:cNvSpPr/>
          <p:nvPr/>
        </p:nvSpPr>
        <p:spPr>
          <a:xfrm>
            <a:off x="12941938" y="7249379"/>
            <a:ext cx="6463024" cy="6075243"/>
          </a:xfrm>
          <a:custGeom>
            <a:avLst/>
            <a:gdLst/>
            <a:ahLst/>
            <a:cxnLst/>
            <a:rect l="l" t="t" r="r" b="b"/>
            <a:pathLst>
              <a:path w="6463024" h="6075243">
                <a:moveTo>
                  <a:pt x="0" y="0"/>
                </a:moveTo>
                <a:lnTo>
                  <a:pt x="6463024" y="0"/>
                </a:lnTo>
                <a:lnTo>
                  <a:pt x="6463024" y="6075242"/>
                </a:lnTo>
                <a:lnTo>
                  <a:pt x="0" y="6075242"/>
                </a:lnTo>
                <a:lnTo>
                  <a:pt x="0" y="0"/>
                </a:lnTo>
                <a:close/>
              </a:path>
            </a:pathLst>
          </a:custGeom>
          <a:blipFill>
            <a:blip>
              <a:alphaModFix amt="41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24" name="Freeform 24"/>
          <p:cNvSpPr/>
          <p:nvPr/>
        </p:nvSpPr>
        <p:spPr>
          <a:xfrm>
            <a:off x="13208927" y="3621779"/>
            <a:ext cx="1140533" cy="1204017"/>
          </a:xfrm>
          <a:custGeom>
            <a:avLst/>
            <a:gdLst/>
            <a:ahLst/>
            <a:cxnLst/>
            <a:rect l="l" t="t" r="r" b="b"/>
            <a:pathLst>
              <a:path w="1140533" h="1204017">
                <a:moveTo>
                  <a:pt x="0" y="0"/>
                </a:moveTo>
                <a:lnTo>
                  <a:pt x="1140533" y="0"/>
                </a:lnTo>
                <a:lnTo>
                  <a:pt x="1140533" y="1204017"/>
                </a:lnTo>
                <a:lnTo>
                  <a:pt x="0" y="120401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25" name="TextBox 25"/>
          <p:cNvSpPr txBox="1"/>
          <p:nvPr/>
        </p:nvSpPr>
        <p:spPr>
          <a:xfrm>
            <a:off x="1578422" y="3100440"/>
            <a:ext cx="7554177" cy="842475"/>
          </a:xfrm>
          <a:prstGeom prst="rect">
            <a:avLst/>
          </a:prstGeom>
        </p:spPr>
        <p:txBody>
          <a:bodyPr lIns="0" tIns="0" rIns="0" bIns="0" rtlCol="0" anchor="t">
            <a:spAutoFit/>
          </a:bodyPr>
          <a:lstStyle/>
          <a:p>
            <a:pPr algn="l">
              <a:lnSpc>
                <a:spcPts val="3359"/>
              </a:lnSpc>
              <a:spcBef>
                <a:spcPct val="0"/>
              </a:spcBef>
            </a:pPr>
            <a:r>
              <a:rPr lang="en-US" sz="2400" dirty="0">
                <a:solidFill>
                  <a:srgbClr val="FFFFFF"/>
                </a:solidFill>
                <a:latin typeface="Aptos" panose="020B0004020202020204" pitchFamily="34" charset="0"/>
                <a:ea typeface="Canva Sans"/>
                <a:cs typeface="Canva Sans"/>
                <a:sym typeface="Canva Sans"/>
              </a:rPr>
              <a:t>HR&amp;A Advisors studied 16 million sq. ft. Quantum Frederick campus in Frederick County. </a:t>
            </a:r>
          </a:p>
        </p:txBody>
      </p:sp>
      <p:sp>
        <p:nvSpPr>
          <p:cNvPr id="26" name="TextBox 26"/>
          <p:cNvSpPr txBox="1"/>
          <p:nvPr/>
        </p:nvSpPr>
        <p:spPr>
          <a:xfrm>
            <a:off x="1578422" y="4917655"/>
            <a:ext cx="7642719" cy="848246"/>
          </a:xfrm>
          <a:prstGeom prst="rect">
            <a:avLst/>
          </a:prstGeom>
        </p:spPr>
        <p:txBody>
          <a:bodyPr wrap="square" lIns="0" tIns="0" rIns="0" bIns="0" rtlCol="0" anchor="t">
            <a:spAutoFit/>
          </a:bodyPr>
          <a:lstStyle/>
          <a:p>
            <a:pPr algn="l">
              <a:lnSpc>
                <a:spcPts val="3359"/>
              </a:lnSpc>
              <a:spcBef>
                <a:spcPct val="0"/>
              </a:spcBef>
            </a:pPr>
            <a:r>
              <a:rPr lang="en-US" sz="2400" dirty="0">
                <a:solidFill>
                  <a:srgbClr val="FFFFFF"/>
                </a:solidFill>
                <a:latin typeface="Aptos" panose="020B0004020202020204" pitchFamily="34" charset="0"/>
                <a:ea typeface="Canva Sans"/>
                <a:cs typeface="Canva Sans"/>
                <a:sym typeface="Canva Sans"/>
              </a:rPr>
              <a:t>Estimated to generate $215 million in annual tax revenue revenue for the county once fully operational.</a:t>
            </a:r>
            <a:r>
              <a:rPr lang="en-US" sz="2400" baseline="30000" dirty="0">
                <a:solidFill>
                  <a:srgbClr val="FFFFFF"/>
                </a:solidFill>
                <a:latin typeface="Aptos" panose="020B0004020202020204" pitchFamily="34" charset="0"/>
                <a:ea typeface="Canva Sans"/>
                <a:cs typeface="Canva Sans"/>
                <a:sym typeface="Canva Sans"/>
              </a:rPr>
              <a:t>3</a:t>
            </a:r>
          </a:p>
        </p:txBody>
      </p:sp>
      <p:sp>
        <p:nvSpPr>
          <p:cNvPr id="27" name="TextBox 27"/>
          <p:cNvSpPr txBox="1"/>
          <p:nvPr/>
        </p:nvSpPr>
        <p:spPr>
          <a:xfrm>
            <a:off x="1578422" y="6821979"/>
            <a:ext cx="7554177" cy="848246"/>
          </a:xfrm>
          <a:prstGeom prst="rect">
            <a:avLst/>
          </a:prstGeom>
        </p:spPr>
        <p:txBody>
          <a:bodyPr lIns="0" tIns="0" rIns="0" bIns="0" rtlCol="0" anchor="t">
            <a:spAutoFit/>
          </a:bodyPr>
          <a:lstStyle/>
          <a:p>
            <a:pPr algn="l">
              <a:lnSpc>
                <a:spcPts val="3359"/>
              </a:lnSpc>
              <a:spcBef>
                <a:spcPct val="0"/>
              </a:spcBef>
            </a:pPr>
            <a:r>
              <a:rPr lang="en-US" sz="2400" dirty="0">
                <a:solidFill>
                  <a:srgbClr val="FFFFFF"/>
                </a:solidFill>
                <a:latin typeface="Aptos" panose="020B0004020202020204" pitchFamily="34" charset="0"/>
                <a:ea typeface="Canva Sans"/>
                <a:cs typeface="Canva Sans"/>
                <a:sym typeface="Canva Sans"/>
              </a:rPr>
              <a:t>Massive increase in county funds for education, police, fire, and other serves</a:t>
            </a:r>
            <a:endParaRPr lang="en-US" sz="2400" b="1" dirty="0">
              <a:solidFill>
                <a:srgbClr val="F26F21"/>
              </a:solidFill>
              <a:latin typeface="Aptos" panose="020B0004020202020204" pitchFamily="34" charset="0"/>
              <a:ea typeface="Canva Sans Bold"/>
              <a:cs typeface="Canva Sans Bold"/>
              <a:sym typeface="Canva Sans Bold"/>
            </a:endParaRPr>
          </a:p>
        </p:txBody>
      </p:sp>
      <p:sp>
        <p:nvSpPr>
          <p:cNvPr id="28" name="TextBox 28"/>
          <p:cNvSpPr txBox="1"/>
          <p:nvPr/>
        </p:nvSpPr>
        <p:spPr>
          <a:xfrm>
            <a:off x="11417134" y="5045732"/>
            <a:ext cx="4724121" cy="1461939"/>
          </a:xfrm>
          <a:prstGeom prst="rect">
            <a:avLst/>
          </a:prstGeom>
        </p:spPr>
        <p:txBody>
          <a:bodyPr wrap="square" lIns="0" tIns="0" rIns="0" bIns="0" rtlCol="0" anchor="t">
            <a:spAutoFit/>
          </a:bodyPr>
          <a:lstStyle/>
          <a:p>
            <a:pPr algn="ctr">
              <a:lnSpc>
                <a:spcPts val="3807"/>
              </a:lnSpc>
            </a:pPr>
            <a:r>
              <a:rPr lang="en-US" sz="3200" b="1" dirty="0">
                <a:solidFill>
                  <a:srgbClr val="FFFFFF"/>
                </a:solidFill>
                <a:latin typeface="Aptos" panose="020B0004020202020204" pitchFamily="34" charset="0"/>
                <a:ea typeface="Helvetica Now Display Heavy"/>
                <a:cs typeface="Helvetica Now Display Heavy"/>
                <a:sym typeface="Helvetica Now Display Heavy"/>
              </a:rPr>
              <a:t>Frederick County</a:t>
            </a:r>
          </a:p>
          <a:p>
            <a:pPr algn="ctr">
              <a:lnSpc>
                <a:spcPts val="3807"/>
              </a:lnSpc>
            </a:pPr>
            <a:r>
              <a:rPr lang="en-US" sz="3200" b="1" dirty="0">
                <a:solidFill>
                  <a:srgbClr val="FFFFFF"/>
                </a:solidFill>
                <a:latin typeface="Aptos" panose="020B0004020202020204" pitchFamily="34" charset="0"/>
                <a:ea typeface="Helvetica Now Display Heavy"/>
                <a:cs typeface="Helvetica Now Display Heavy"/>
                <a:sym typeface="Helvetica Now Display Heavy"/>
              </a:rPr>
              <a:t>Tax Revenue Increases by </a:t>
            </a:r>
          </a:p>
          <a:p>
            <a:pPr algn="ctr">
              <a:lnSpc>
                <a:spcPts val="3807"/>
              </a:lnSpc>
            </a:pPr>
            <a:r>
              <a:rPr lang="en-US" sz="3200" b="1" dirty="0">
                <a:solidFill>
                  <a:srgbClr val="FFFFFF"/>
                </a:solidFill>
                <a:latin typeface="Aptos" panose="020B0004020202020204" pitchFamily="34" charset="0"/>
                <a:ea typeface="Helvetica Now Display Heavy"/>
                <a:cs typeface="Helvetica Now Display Heavy"/>
                <a:sym typeface="Helvetica Now Display Heavy"/>
              </a:rPr>
              <a:t>$215 Million Annually</a:t>
            </a:r>
          </a:p>
        </p:txBody>
      </p:sp>
      <p:sp>
        <p:nvSpPr>
          <p:cNvPr id="29" name="TextBox 29"/>
          <p:cNvSpPr txBox="1"/>
          <p:nvPr/>
        </p:nvSpPr>
        <p:spPr>
          <a:xfrm>
            <a:off x="1028700" y="1228725"/>
            <a:ext cx="15659100" cy="782650"/>
          </a:xfrm>
          <a:prstGeom prst="rect">
            <a:avLst/>
          </a:prstGeom>
        </p:spPr>
        <p:txBody>
          <a:bodyPr wrap="square" lIns="0" tIns="0" rIns="0" bIns="0" rtlCol="0" anchor="t">
            <a:spAutoFit/>
          </a:bodyPr>
          <a:lstStyle/>
          <a:p>
            <a:pPr algn="l">
              <a:lnSpc>
                <a:spcPts val="5695"/>
              </a:lnSpc>
            </a:pPr>
            <a:r>
              <a:rPr lang="en-US" sz="6600" b="1" spc="-57" dirty="0">
                <a:solidFill>
                  <a:srgbClr val="FFFFFF"/>
                </a:solidFill>
                <a:latin typeface="Aptos" panose="020B0004020202020204" pitchFamily="34" charset="0"/>
                <a:ea typeface="Helvetica Now Display Bold"/>
                <a:cs typeface="Helvetica Now Display Bold"/>
                <a:sym typeface="Helvetica Now Display Bold"/>
              </a:rPr>
              <a:t>Frederick County: Local Tax Revenue</a:t>
            </a:r>
          </a:p>
        </p:txBody>
      </p:sp>
      <p:sp>
        <p:nvSpPr>
          <p:cNvPr id="30" name="TextBox 30"/>
          <p:cNvSpPr txBox="1"/>
          <p:nvPr/>
        </p:nvSpPr>
        <p:spPr>
          <a:xfrm>
            <a:off x="1107311" y="9302906"/>
            <a:ext cx="10179591" cy="184666"/>
          </a:xfrm>
          <a:prstGeom prst="rect">
            <a:avLst/>
          </a:prstGeom>
        </p:spPr>
        <p:txBody>
          <a:bodyPr lIns="0" tIns="0" rIns="0" bIns="0" rtlCol="0" anchor="t">
            <a:spAutoFit/>
          </a:bodyPr>
          <a:lstStyle/>
          <a:p>
            <a:r>
              <a:rPr lang="en-US" sz="1200" dirty="0">
                <a:solidFill>
                  <a:srgbClr val="FFFFFF"/>
                </a:solidFill>
                <a:latin typeface="Aptos" panose="020B0004020202020204" pitchFamily="34" charset="0"/>
                <a:ea typeface="Canva Sans"/>
                <a:cs typeface="Canva Sans"/>
                <a:sym typeface="Canva Sans"/>
              </a:rPr>
              <a:t>3 HR&amp;A Advisors, Quantum Frederick Data Center Impact Analysis, October 2025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12105749" y="-475217"/>
            <a:ext cx="6182251" cy="10762217"/>
            <a:chOff x="0" y="0"/>
            <a:chExt cx="1628247" cy="2834493"/>
          </a:xfrm>
        </p:grpSpPr>
        <p:sp>
          <p:nvSpPr>
            <p:cNvPr id="4" name="Freeform 4"/>
            <p:cNvSpPr/>
            <p:nvPr/>
          </p:nvSpPr>
          <p:spPr>
            <a:xfrm>
              <a:off x="0" y="0"/>
              <a:ext cx="1628247" cy="2834493"/>
            </a:xfrm>
            <a:custGeom>
              <a:avLst/>
              <a:gdLst/>
              <a:ahLst/>
              <a:cxnLst/>
              <a:rect l="l" t="t" r="r" b="b"/>
              <a:pathLst>
                <a:path w="1628247" h="2834493">
                  <a:moveTo>
                    <a:pt x="0" y="0"/>
                  </a:moveTo>
                  <a:lnTo>
                    <a:pt x="1628247" y="0"/>
                  </a:lnTo>
                  <a:lnTo>
                    <a:pt x="1628247" y="2834493"/>
                  </a:lnTo>
                  <a:lnTo>
                    <a:pt x="0" y="2834493"/>
                  </a:lnTo>
                  <a:close/>
                </a:path>
              </a:pathLst>
            </a:custGeom>
            <a:solidFill>
              <a:srgbClr val="1F2942"/>
            </a:solidFill>
          </p:spPr>
          <p:txBody>
            <a:bodyPr/>
            <a:lstStyle/>
            <a:p>
              <a:endParaRPr lang="en-US"/>
            </a:p>
          </p:txBody>
        </p:sp>
        <p:sp>
          <p:nvSpPr>
            <p:cNvPr id="5" name="TextBox 5"/>
            <p:cNvSpPr txBox="1"/>
            <p:nvPr/>
          </p:nvSpPr>
          <p:spPr>
            <a:xfrm>
              <a:off x="0" y="-38100"/>
              <a:ext cx="1628247" cy="2872593"/>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3995102">
            <a:off x="15937198" y="-2322368"/>
            <a:ext cx="7660753" cy="5314647"/>
          </a:xfrm>
          <a:custGeom>
            <a:avLst/>
            <a:gdLst/>
            <a:ahLst/>
            <a:cxnLst/>
            <a:rect l="l" t="t" r="r" b="b"/>
            <a:pathLst>
              <a:path w="7660753" h="5314647">
                <a:moveTo>
                  <a:pt x="0" y="0"/>
                </a:moveTo>
                <a:lnTo>
                  <a:pt x="7660753" y="0"/>
                </a:lnTo>
                <a:lnTo>
                  <a:pt x="7660753" y="5314648"/>
                </a:lnTo>
                <a:lnTo>
                  <a:pt x="0" y="5314648"/>
                </a:lnTo>
                <a:lnTo>
                  <a:pt x="0" y="0"/>
                </a:lnTo>
                <a:close/>
              </a:path>
            </a:pathLst>
          </a:custGeom>
          <a:blipFill>
            <a:blip>
              <a:alphaModFix amt="48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12105749" y="2709418"/>
            <a:ext cx="6182251" cy="7636164"/>
            <a:chOff x="0" y="0"/>
            <a:chExt cx="1628247" cy="2011171"/>
          </a:xfrm>
        </p:grpSpPr>
        <p:sp>
          <p:nvSpPr>
            <p:cNvPr id="8" name="Freeform 8"/>
            <p:cNvSpPr/>
            <p:nvPr/>
          </p:nvSpPr>
          <p:spPr>
            <a:xfrm>
              <a:off x="0" y="0"/>
              <a:ext cx="1628247" cy="2011171"/>
            </a:xfrm>
            <a:custGeom>
              <a:avLst/>
              <a:gdLst/>
              <a:ahLst/>
              <a:cxnLst/>
              <a:rect l="l" t="t" r="r" b="b"/>
              <a:pathLst>
                <a:path w="1628247" h="2011171">
                  <a:moveTo>
                    <a:pt x="0" y="0"/>
                  </a:moveTo>
                  <a:lnTo>
                    <a:pt x="1628247" y="0"/>
                  </a:lnTo>
                  <a:lnTo>
                    <a:pt x="1628247" y="2011171"/>
                  </a:lnTo>
                  <a:lnTo>
                    <a:pt x="0" y="2011171"/>
                  </a:lnTo>
                  <a:close/>
                </a:path>
              </a:pathLst>
            </a:custGeom>
            <a:solidFill>
              <a:srgbClr val="3AC6F3"/>
            </a:solidFill>
          </p:spPr>
          <p:txBody>
            <a:bodyPr/>
            <a:lstStyle/>
            <a:p>
              <a:endParaRPr lang="en-US"/>
            </a:p>
          </p:txBody>
        </p:sp>
        <p:sp>
          <p:nvSpPr>
            <p:cNvPr id="9" name="TextBox 9"/>
            <p:cNvSpPr txBox="1"/>
            <p:nvPr/>
          </p:nvSpPr>
          <p:spPr>
            <a:xfrm>
              <a:off x="0" y="-38100"/>
              <a:ext cx="1628247" cy="2049271"/>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rot="2072494">
            <a:off x="-9178012" y="5784379"/>
            <a:ext cx="17484906" cy="5420321"/>
          </a:xfrm>
          <a:custGeom>
            <a:avLst/>
            <a:gdLst/>
            <a:ahLst/>
            <a:cxnLst/>
            <a:rect l="l" t="t" r="r" b="b"/>
            <a:pathLst>
              <a:path w="17484906" h="5420321">
                <a:moveTo>
                  <a:pt x="0" y="0"/>
                </a:moveTo>
                <a:lnTo>
                  <a:pt x="17484905" y="0"/>
                </a:lnTo>
                <a:lnTo>
                  <a:pt x="17484905" y="5420321"/>
                </a:lnTo>
                <a:lnTo>
                  <a:pt x="0" y="5420321"/>
                </a:lnTo>
                <a:lnTo>
                  <a:pt x="0" y="0"/>
                </a:lnTo>
                <a:close/>
              </a:path>
            </a:pathLst>
          </a:custGeom>
          <a:blipFill>
            <a:blip>
              <a:alphaModFix amt="5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1" name="Group 11"/>
          <p:cNvGrpSpPr/>
          <p:nvPr/>
        </p:nvGrpSpPr>
        <p:grpSpPr>
          <a:xfrm>
            <a:off x="-8199711" y="-9965211"/>
            <a:ext cx="17049681" cy="1704968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30000"/>
                  </a:srgbClr>
                </a:gs>
                <a:gs pos="50000">
                  <a:srgbClr val="051018">
                    <a:alpha val="9300"/>
                  </a:srgbClr>
                </a:gs>
                <a:gs pos="100000">
                  <a:srgbClr val="051018">
                    <a:alpha val="30000"/>
                  </a:srgbClr>
                </a:gs>
              </a:gsLst>
              <a:path path="circle">
                <a:fillToRect l="50000" t="50000" r="50000" b="50000"/>
              </a:path>
            </a:gra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277916" y="3554467"/>
            <a:ext cx="11981384" cy="6034263"/>
            <a:chOff x="0" y="0"/>
            <a:chExt cx="3155591" cy="1589271"/>
          </a:xfrm>
        </p:grpSpPr>
        <p:sp>
          <p:nvSpPr>
            <p:cNvPr id="15" name="Freeform 15"/>
            <p:cNvSpPr/>
            <p:nvPr/>
          </p:nvSpPr>
          <p:spPr>
            <a:xfrm>
              <a:off x="0" y="0"/>
              <a:ext cx="3155591" cy="1589271"/>
            </a:xfrm>
            <a:custGeom>
              <a:avLst/>
              <a:gdLst/>
              <a:ahLst/>
              <a:cxnLst/>
              <a:rect l="l" t="t" r="r" b="b"/>
              <a:pathLst>
                <a:path w="3155591" h="1589271">
                  <a:moveTo>
                    <a:pt x="32954" y="0"/>
                  </a:moveTo>
                  <a:lnTo>
                    <a:pt x="3122637" y="0"/>
                  </a:lnTo>
                  <a:cubicBezTo>
                    <a:pt x="3140837" y="0"/>
                    <a:pt x="3155591" y="14754"/>
                    <a:pt x="3155591" y="32954"/>
                  </a:cubicBezTo>
                  <a:lnTo>
                    <a:pt x="3155591" y="1556317"/>
                  </a:lnTo>
                  <a:cubicBezTo>
                    <a:pt x="3155591" y="1565057"/>
                    <a:pt x="3152119" y="1573439"/>
                    <a:pt x="3145939" y="1579619"/>
                  </a:cubicBezTo>
                  <a:cubicBezTo>
                    <a:pt x="3139759" y="1585799"/>
                    <a:pt x="3131377" y="1589271"/>
                    <a:pt x="3122637" y="1589271"/>
                  </a:cubicBezTo>
                  <a:lnTo>
                    <a:pt x="32954" y="1589271"/>
                  </a:lnTo>
                  <a:cubicBezTo>
                    <a:pt x="24214" y="1589271"/>
                    <a:pt x="15832" y="1585799"/>
                    <a:pt x="9652" y="1579619"/>
                  </a:cubicBezTo>
                  <a:cubicBezTo>
                    <a:pt x="3472" y="1573439"/>
                    <a:pt x="0" y="1565057"/>
                    <a:pt x="0" y="1556317"/>
                  </a:cubicBezTo>
                  <a:lnTo>
                    <a:pt x="0" y="32954"/>
                  </a:lnTo>
                  <a:cubicBezTo>
                    <a:pt x="0" y="24214"/>
                    <a:pt x="3472" y="15832"/>
                    <a:pt x="9652" y="9652"/>
                  </a:cubicBezTo>
                  <a:cubicBezTo>
                    <a:pt x="15832" y="3472"/>
                    <a:pt x="24214" y="0"/>
                    <a:pt x="32954" y="0"/>
                  </a:cubicBezTo>
                  <a:close/>
                </a:path>
              </a:pathLst>
            </a:custGeom>
            <a:solidFill>
              <a:srgbClr val="FFFFFF"/>
            </a:solidFill>
          </p:spPr>
          <p:txBody>
            <a:bodyPr/>
            <a:lstStyle/>
            <a:p>
              <a:endParaRPr lang="en-US"/>
            </a:p>
          </p:txBody>
        </p:sp>
        <p:sp>
          <p:nvSpPr>
            <p:cNvPr id="16" name="TextBox 16"/>
            <p:cNvSpPr txBox="1"/>
            <p:nvPr/>
          </p:nvSpPr>
          <p:spPr>
            <a:xfrm>
              <a:off x="0" y="-38100"/>
              <a:ext cx="3155591" cy="1627371"/>
            </a:xfrm>
            <a:prstGeom prst="rect">
              <a:avLst/>
            </a:prstGeom>
          </p:spPr>
          <p:txBody>
            <a:bodyPr lIns="50800" tIns="50800" rIns="50800" bIns="50800" rtlCol="0" anchor="ctr"/>
            <a:lstStyle/>
            <a:p>
              <a:pPr algn="ctr">
                <a:lnSpc>
                  <a:spcPts val="3079"/>
                </a:lnSpc>
              </a:pPr>
              <a:endParaRPr/>
            </a:p>
          </p:txBody>
        </p:sp>
      </p:grpSp>
      <p:sp>
        <p:nvSpPr>
          <p:cNvPr id="17" name="TextBox 17"/>
          <p:cNvSpPr txBox="1"/>
          <p:nvPr/>
        </p:nvSpPr>
        <p:spPr>
          <a:xfrm>
            <a:off x="1028700" y="1228725"/>
            <a:ext cx="12255354" cy="1506503"/>
          </a:xfrm>
          <a:prstGeom prst="rect">
            <a:avLst/>
          </a:prstGeom>
        </p:spPr>
        <p:txBody>
          <a:bodyPr lIns="0" tIns="0" rIns="0" bIns="0" rtlCol="0" anchor="t">
            <a:spAutoFit/>
          </a:bodyPr>
          <a:lstStyle/>
          <a:p>
            <a:pPr algn="l">
              <a:lnSpc>
                <a:spcPts val="5695"/>
              </a:lnSpc>
            </a:pPr>
            <a:r>
              <a:rPr lang="en-US" sz="6600" b="1" spc="-57" dirty="0">
                <a:solidFill>
                  <a:srgbClr val="FFFFFF"/>
                </a:solidFill>
                <a:latin typeface="Aptos" panose="020B0004020202020204" pitchFamily="34" charset="0"/>
                <a:ea typeface="Helvetica Now Display Bold"/>
                <a:cs typeface="Helvetica Now Display Bold"/>
                <a:sym typeface="Helvetica Now Display Bold"/>
              </a:rPr>
              <a:t>Frederick County: One-Time Recordation Taxes</a:t>
            </a:r>
          </a:p>
        </p:txBody>
      </p:sp>
      <p:sp>
        <p:nvSpPr>
          <p:cNvPr id="18" name="TextBox 18"/>
          <p:cNvSpPr txBox="1"/>
          <p:nvPr/>
        </p:nvSpPr>
        <p:spPr>
          <a:xfrm>
            <a:off x="1028700" y="3516367"/>
            <a:ext cx="3533537" cy="2170531"/>
          </a:xfrm>
          <a:prstGeom prst="rect">
            <a:avLst/>
          </a:prstGeom>
        </p:spPr>
        <p:txBody>
          <a:bodyPr lIns="0" tIns="0" rIns="0" bIns="0" rtlCol="0" anchor="t">
            <a:spAutoFit/>
          </a:bodyPr>
          <a:lstStyle/>
          <a:p>
            <a:pPr algn="l">
              <a:lnSpc>
                <a:spcPts val="3359"/>
              </a:lnSpc>
              <a:spcBef>
                <a:spcPct val="0"/>
              </a:spcBef>
            </a:pPr>
            <a:r>
              <a:rPr lang="en-US" sz="2800" b="1" dirty="0">
                <a:solidFill>
                  <a:srgbClr val="3AC6F3"/>
                </a:solidFill>
                <a:latin typeface="Aptos" panose="020B0004020202020204" pitchFamily="34" charset="0"/>
                <a:ea typeface="Canva Sans Bold"/>
                <a:cs typeface="Canva Sans Bold"/>
                <a:sym typeface="Canva Sans Bold"/>
              </a:rPr>
              <a:t>Data center developers have paid $50.6M in recordation taxes to Frederick County.</a:t>
            </a:r>
          </a:p>
        </p:txBody>
      </p:sp>
      <p:sp>
        <p:nvSpPr>
          <p:cNvPr id="19" name="TextBox 19"/>
          <p:cNvSpPr txBox="1"/>
          <p:nvPr/>
        </p:nvSpPr>
        <p:spPr>
          <a:xfrm>
            <a:off x="7089309" y="3709983"/>
            <a:ext cx="1568693" cy="339725"/>
          </a:xfrm>
          <a:prstGeom prst="rect">
            <a:avLst/>
          </a:prstGeom>
        </p:spPr>
        <p:txBody>
          <a:bodyPr lIns="0" tIns="0" rIns="0" bIns="0" rtlCol="0" anchor="t">
            <a:spAutoFit/>
          </a:bodyPr>
          <a:lstStyle/>
          <a:p>
            <a:pPr algn="ctr">
              <a:lnSpc>
                <a:spcPts val="2800"/>
              </a:lnSpc>
              <a:spcBef>
                <a:spcPct val="0"/>
              </a:spcBef>
            </a:pPr>
            <a:r>
              <a:rPr lang="en-US" sz="2000" b="1">
                <a:solidFill>
                  <a:srgbClr val="545454"/>
                </a:solidFill>
                <a:latin typeface="Aptos" panose="020B0004020202020204" pitchFamily="34" charset="0"/>
                <a:ea typeface="Helvetica Now Display Heavy"/>
                <a:cs typeface="Helvetica Now Display Heavy"/>
                <a:sym typeface="Helvetica Now Display Heavy"/>
              </a:rPr>
              <a:t>$24.4 M</a:t>
            </a:r>
          </a:p>
        </p:txBody>
      </p:sp>
      <p:sp>
        <p:nvSpPr>
          <p:cNvPr id="20" name="TextBox 20"/>
          <p:cNvSpPr txBox="1"/>
          <p:nvPr/>
        </p:nvSpPr>
        <p:spPr>
          <a:xfrm>
            <a:off x="9000725" y="6048403"/>
            <a:ext cx="1619493" cy="339725"/>
          </a:xfrm>
          <a:prstGeom prst="rect">
            <a:avLst/>
          </a:prstGeom>
        </p:spPr>
        <p:txBody>
          <a:bodyPr lIns="0" tIns="0" rIns="0" bIns="0" rtlCol="0" anchor="t">
            <a:spAutoFit/>
          </a:bodyPr>
          <a:lstStyle/>
          <a:p>
            <a:pPr algn="ctr">
              <a:lnSpc>
                <a:spcPts val="2800"/>
              </a:lnSpc>
              <a:spcBef>
                <a:spcPct val="0"/>
              </a:spcBef>
            </a:pPr>
            <a:r>
              <a:rPr lang="en-US" sz="2000" b="1">
                <a:solidFill>
                  <a:srgbClr val="545454"/>
                </a:solidFill>
                <a:latin typeface="Aptos" panose="020B0004020202020204" pitchFamily="34" charset="0"/>
                <a:ea typeface="Helvetica Now Display Heavy"/>
                <a:cs typeface="Helvetica Now Display Heavy"/>
                <a:sym typeface="Helvetica Now Display Heavy"/>
              </a:rPr>
              <a:t>$12.6 M</a:t>
            </a:r>
          </a:p>
        </p:txBody>
      </p:sp>
      <p:sp>
        <p:nvSpPr>
          <p:cNvPr id="21" name="TextBox 21"/>
          <p:cNvSpPr txBox="1"/>
          <p:nvPr/>
        </p:nvSpPr>
        <p:spPr>
          <a:xfrm>
            <a:off x="10975248" y="7485051"/>
            <a:ext cx="1606793" cy="339725"/>
          </a:xfrm>
          <a:prstGeom prst="rect">
            <a:avLst/>
          </a:prstGeom>
        </p:spPr>
        <p:txBody>
          <a:bodyPr lIns="0" tIns="0" rIns="0" bIns="0" rtlCol="0" anchor="t">
            <a:spAutoFit/>
          </a:bodyPr>
          <a:lstStyle/>
          <a:p>
            <a:pPr algn="ctr">
              <a:lnSpc>
                <a:spcPts val="2800"/>
              </a:lnSpc>
              <a:spcBef>
                <a:spcPct val="0"/>
              </a:spcBef>
            </a:pPr>
            <a:r>
              <a:rPr lang="en-US" sz="2000" b="1">
                <a:solidFill>
                  <a:srgbClr val="545454"/>
                </a:solidFill>
                <a:latin typeface="Aptos" panose="020B0004020202020204" pitchFamily="34" charset="0"/>
                <a:ea typeface="Helvetica Now Display Heavy"/>
                <a:cs typeface="Helvetica Now Display Heavy"/>
                <a:sym typeface="Helvetica Now Display Heavy"/>
              </a:rPr>
              <a:t>$5.1 M</a:t>
            </a:r>
          </a:p>
        </p:txBody>
      </p:sp>
      <p:sp>
        <p:nvSpPr>
          <p:cNvPr id="22" name="TextBox 22"/>
          <p:cNvSpPr txBox="1"/>
          <p:nvPr/>
        </p:nvSpPr>
        <p:spPr>
          <a:xfrm>
            <a:off x="12890354" y="7046370"/>
            <a:ext cx="1632193" cy="339725"/>
          </a:xfrm>
          <a:prstGeom prst="rect">
            <a:avLst/>
          </a:prstGeom>
        </p:spPr>
        <p:txBody>
          <a:bodyPr lIns="0" tIns="0" rIns="0" bIns="0" rtlCol="0" anchor="t">
            <a:spAutoFit/>
          </a:bodyPr>
          <a:lstStyle/>
          <a:p>
            <a:pPr algn="ctr">
              <a:lnSpc>
                <a:spcPts val="2800"/>
              </a:lnSpc>
              <a:spcBef>
                <a:spcPct val="0"/>
              </a:spcBef>
            </a:pPr>
            <a:r>
              <a:rPr lang="en-US" sz="2000" b="1">
                <a:solidFill>
                  <a:srgbClr val="545454"/>
                </a:solidFill>
                <a:latin typeface="Aptos" panose="020B0004020202020204" pitchFamily="34" charset="0"/>
                <a:ea typeface="Helvetica Now Display Heavy"/>
                <a:cs typeface="Helvetica Now Display Heavy"/>
                <a:sym typeface="Helvetica Now Display Heavy"/>
              </a:rPr>
              <a:t>$7.2 M</a:t>
            </a:r>
          </a:p>
        </p:txBody>
      </p:sp>
      <p:sp>
        <p:nvSpPr>
          <p:cNvPr id="23" name="TextBox 23"/>
          <p:cNvSpPr txBox="1"/>
          <p:nvPr/>
        </p:nvSpPr>
        <p:spPr>
          <a:xfrm>
            <a:off x="14832089" y="8305627"/>
            <a:ext cx="1657593" cy="339725"/>
          </a:xfrm>
          <a:prstGeom prst="rect">
            <a:avLst/>
          </a:prstGeom>
        </p:spPr>
        <p:txBody>
          <a:bodyPr lIns="0" tIns="0" rIns="0" bIns="0" rtlCol="0" anchor="t">
            <a:spAutoFit/>
          </a:bodyPr>
          <a:lstStyle/>
          <a:p>
            <a:pPr algn="ctr">
              <a:lnSpc>
                <a:spcPts val="2800"/>
              </a:lnSpc>
              <a:spcBef>
                <a:spcPct val="0"/>
              </a:spcBef>
            </a:pPr>
            <a:r>
              <a:rPr lang="en-US" sz="2000" b="1">
                <a:solidFill>
                  <a:srgbClr val="545454"/>
                </a:solidFill>
                <a:latin typeface="Aptos" panose="020B0004020202020204" pitchFamily="34" charset="0"/>
                <a:ea typeface="Helvetica Now Display Heavy"/>
                <a:cs typeface="Helvetica Now Display Heavy"/>
                <a:sym typeface="Helvetica Now Display Heavy"/>
              </a:rPr>
              <a:t>$1.0 M</a:t>
            </a:r>
          </a:p>
        </p:txBody>
      </p:sp>
      <p:sp>
        <p:nvSpPr>
          <p:cNvPr id="24" name="TextBox 24"/>
          <p:cNvSpPr txBox="1"/>
          <p:nvPr/>
        </p:nvSpPr>
        <p:spPr>
          <a:xfrm rot="-5400000">
            <a:off x="4350194" y="6396974"/>
            <a:ext cx="3533537" cy="349250"/>
          </a:xfrm>
          <a:prstGeom prst="rect">
            <a:avLst/>
          </a:prstGeom>
        </p:spPr>
        <p:txBody>
          <a:bodyPr lIns="0" tIns="0" rIns="0" bIns="0" rtlCol="0" anchor="t">
            <a:spAutoFit/>
          </a:bodyPr>
          <a:lstStyle/>
          <a:p>
            <a:pPr algn="ctr">
              <a:lnSpc>
                <a:spcPts val="2800"/>
              </a:lnSpc>
              <a:spcBef>
                <a:spcPct val="0"/>
              </a:spcBef>
            </a:pPr>
            <a:r>
              <a:rPr lang="en-US" sz="2000" b="1" dirty="0">
                <a:solidFill>
                  <a:srgbClr val="545454"/>
                </a:solidFill>
                <a:latin typeface="Aptos" panose="020B0004020202020204" pitchFamily="34" charset="0"/>
                <a:ea typeface="Canva Sans Bold"/>
                <a:cs typeface="Canva Sans Bold"/>
                <a:sym typeface="Canva Sans Bold"/>
              </a:rPr>
              <a:t>Amount (Millions)</a:t>
            </a:r>
          </a:p>
        </p:txBody>
      </p:sp>
      <p:sp>
        <p:nvSpPr>
          <p:cNvPr id="25" name="TextBox 25"/>
          <p:cNvSpPr txBox="1"/>
          <p:nvPr/>
        </p:nvSpPr>
        <p:spPr>
          <a:xfrm>
            <a:off x="11087619" y="4513080"/>
            <a:ext cx="5316338" cy="890397"/>
          </a:xfrm>
          <a:prstGeom prst="rect">
            <a:avLst/>
          </a:prstGeom>
        </p:spPr>
        <p:txBody>
          <a:bodyPr lIns="0" tIns="0" rIns="0" bIns="0" rtlCol="0" anchor="t">
            <a:spAutoFit/>
          </a:bodyPr>
          <a:lstStyle/>
          <a:p>
            <a:pPr algn="ctr">
              <a:lnSpc>
                <a:spcPts val="3533"/>
              </a:lnSpc>
            </a:pPr>
            <a:r>
              <a:rPr lang="en-US" sz="3099" b="1">
                <a:solidFill>
                  <a:srgbClr val="F26F21"/>
                </a:solidFill>
                <a:latin typeface="Aptos" panose="020B0004020202020204" pitchFamily="34" charset="0"/>
                <a:ea typeface="Canva Sans Bold"/>
                <a:cs typeface="Canva Sans Bold"/>
                <a:sym typeface="Canva Sans Bold"/>
              </a:rPr>
              <a:t>Allocation of $50.6 Million in Recordation Taxes</a:t>
            </a:r>
          </a:p>
        </p:txBody>
      </p:sp>
      <p:pic>
        <p:nvPicPr>
          <p:cNvPr id="26" name="Picture 26"/>
          <p:cNvPicPr>
            <a:picLocks noChangeAspect="1"/>
          </p:cNvPicPr>
          <p:nvPr/>
        </p:nvPicPr>
        <p:blipFill>
          <a:blip r:embed="rId5"/>
          <a:stretch>
            <a:fillRect/>
          </a:stretch>
        </p:blipFill>
        <p:spPr>
          <a:xfrm>
            <a:off x="5364461" y="2879889"/>
            <a:ext cx="12352075" cy="77057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a:p>
        </p:txBody>
      </p:sp>
      <p:grpSp>
        <p:nvGrpSpPr>
          <p:cNvPr id="17" name="Group 20">
            <a:extLst>
              <a:ext uri="{FF2B5EF4-FFF2-40B4-BE49-F238E27FC236}">
                <a16:creationId xmlns:a16="http://schemas.microsoft.com/office/drawing/2014/main" id="{5DDF95CC-5E6B-F9F7-5493-C372547D187D}"/>
              </a:ext>
            </a:extLst>
          </p:cNvPr>
          <p:cNvGrpSpPr/>
          <p:nvPr/>
        </p:nvGrpSpPr>
        <p:grpSpPr>
          <a:xfrm>
            <a:off x="9144000" y="7719407"/>
            <a:ext cx="7733871" cy="1688639"/>
            <a:chOff x="0" y="0"/>
            <a:chExt cx="2470573" cy="564798"/>
          </a:xfrm>
        </p:grpSpPr>
        <p:sp>
          <p:nvSpPr>
            <p:cNvPr id="18" name="Freeform 21">
              <a:extLst>
                <a:ext uri="{FF2B5EF4-FFF2-40B4-BE49-F238E27FC236}">
                  <a16:creationId xmlns:a16="http://schemas.microsoft.com/office/drawing/2014/main" id="{415223B3-0F0C-7583-06F2-F0A12E3A6E39}"/>
                </a:ext>
              </a:extLst>
            </p:cNvPr>
            <p:cNvSpPr/>
            <p:nvPr/>
          </p:nvSpPr>
          <p:spPr>
            <a:xfrm>
              <a:off x="0" y="0"/>
              <a:ext cx="2470573" cy="564798"/>
            </a:xfrm>
            <a:custGeom>
              <a:avLst/>
              <a:gdLst/>
              <a:ahLst/>
              <a:cxnLst/>
              <a:rect l="l" t="t" r="r" b="b"/>
              <a:pathLst>
                <a:path w="2470573" h="564798">
                  <a:moveTo>
                    <a:pt x="30031" y="0"/>
                  </a:moveTo>
                  <a:lnTo>
                    <a:pt x="2440542" y="0"/>
                  </a:lnTo>
                  <a:cubicBezTo>
                    <a:pt x="2457127" y="0"/>
                    <a:pt x="2470573" y="13445"/>
                    <a:pt x="2470573" y="30031"/>
                  </a:cubicBezTo>
                  <a:lnTo>
                    <a:pt x="2470573" y="534766"/>
                  </a:lnTo>
                  <a:cubicBezTo>
                    <a:pt x="2470573" y="551352"/>
                    <a:pt x="2457127" y="564798"/>
                    <a:pt x="2440542" y="564798"/>
                  </a:cubicBezTo>
                  <a:lnTo>
                    <a:pt x="30031" y="564798"/>
                  </a:lnTo>
                  <a:cubicBezTo>
                    <a:pt x="13445" y="564798"/>
                    <a:pt x="0" y="551352"/>
                    <a:pt x="0" y="534766"/>
                  </a:cubicBezTo>
                  <a:lnTo>
                    <a:pt x="0" y="30031"/>
                  </a:lnTo>
                  <a:cubicBezTo>
                    <a:pt x="0" y="13445"/>
                    <a:pt x="13445" y="0"/>
                    <a:pt x="30031" y="0"/>
                  </a:cubicBezTo>
                  <a:close/>
                </a:path>
              </a:pathLst>
            </a:custGeom>
            <a:gradFill rotWithShape="1">
              <a:gsLst>
                <a:gs pos="0">
                  <a:srgbClr val="152530">
                    <a:alpha val="100000"/>
                  </a:srgbClr>
                </a:gs>
                <a:gs pos="100000">
                  <a:srgbClr val="152530">
                    <a:alpha val="36500"/>
                  </a:srgbClr>
                </a:gs>
              </a:gsLst>
              <a:lin ang="2700000"/>
            </a:gradFill>
          </p:spPr>
          <p:txBody>
            <a:bodyPr/>
            <a:lstStyle/>
            <a:p>
              <a:endParaRPr lang="en-US"/>
            </a:p>
          </p:txBody>
        </p:sp>
        <p:sp>
          <p:nvSpPr>
            <p:cNvPr id="28" name="TextBox 22">
              <a:extLst>
                <a:ext uri="{FF2B5EF4-FFF2-40B4-BE49-F238E27FC236}">
                  <a16:creationId xmlns:a16="http://schemas.microsoft.com/office/drawing/2014/main" id="{0A42D018-D56B-6004-361E-9077C088689B}"/>
                </a:ext>
              </a:extLst>
            </p:cNvPr>
            <p:cNvSpPr txBox="1"/>
            <p:nvPr/>
          </p:nvSpPr>
          <p:spPr>
            <a:xfrm>
              <a:off x="0" y="-38100"/>
              <a:ext cx="2470573" cy="602898"/>
            </a:xfrm>
            <a:prstGeom prst="rect">
              <a:avLst/>
            </a:prstGeom>
          </p:spPr>
          <p:txBody>
            <a:bodyPr lIns="50800" tIns="50800" rIns="50800" bIns="50800" rtlCol="0" anchor="ctr"/>
            <a:lstStyle/>
            <a:p>
              <a:pPr algn="l">
                <a:lnSpc>
                  <a:spcPts val="3079"/>
                </a:lnSpc>
              </a:pPr>
              <a:endParaRPr/>
            </a:p>
          </p:txBody>
        </p:sp>
      </p:grpSp>
      <p:sp>
        <p:nvSpPr>
          <p:cNvPr id="3" name="Freeform 3"/>
          <p:cNvSpPr/>
          <p:nvPr/>
        </p:nvSpPr>
        <p:spPr>
          <a:xfrm rot="-2056240">
            <a:off x="10139727" y="4448700"/>
            <a:ext cx="12202572" cy="5445398"/>
          </a:xfrm>
          <a:custGeom>
            <a:avLst/>
            <a:gdLst/>
            <a:ahLst/>
            <a:cxnLst/>
            <a:rect l="l" t="t" r="r" b="b"/>
            <a:pathLst>
              <a:path w="12202572" h="5445398">
                <a:moveTo>
                  <a:pt x="0" y="0"/>
                </a:moveTo>
                <a:lnTo>
                  <a:pt x="12202572" y="0"/>
                </a:lnTo>
                <a:lnTo>
                  <a:pt x="12202572" y="5445398"/>
                </a:lnTo>
                <a:lnTo>
                  <a:pt x="0" y="5445398"/>
                </a:lnTo>
                <a:lnTo>
                  <a:pt x="0" y="0"/>
                </a:lnTo>
                <a:close/>
              </a:path>
            </a:pathLst>
          </a:custGeom>
          <a:blipFill>
            <a:blip>
              <a:alphaModFix amt="5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8170188" y="-9269824"/>
            <a:ext cx="17049681" cy="1704968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30000"/>
                  </a:srgbClr>
                </a:gs>
                <a:gs pos="50000">
                  <a:srgbClr val="051018">
                    <a:alpha val="9300"/>
                  </a:srgbClr>
                </a:gs>
                <a:gs pos="100000">
                  <a:srgbClr val="051018">
                    <a:alpha val="30000"/>
                  </a:srgbClr>
                </a:gs>
              </a:gsLst>
              <a:path path="circle">
                <a:fillToRect l="50000" t="50000" r="50000" b="50000"/>
              </a:path>
            </a:gradFill>
            <a:ln cap="sq">
              <a:noFill/>
              <a:prstDash val="solid"/>
              <a:miter/>
            </a:ln>
          </p:spPr>
          <p:txBody>
            <a:bodyPr/>
            <a:lstStyle/>
            <a:p>
              <a:endParaRPr lang="en-US"/>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85750" y="0"/>
            <a:ext cx="7631064" cy="10287000"/>
            <a:chOff x="0" y="0"/>
            <a:chExt cx="2009827" cy="2709333"/>
          </a:xfrm>
        </p:grpSpPr>
        <p:sp>
          <p:nvSpPr>
            <p:cNvPr id="8" name="Freeform 8"/>
            <p:cNvSpPr/>
            <p:nvPr/>
          </p:nvSpPr>
          <p:spPr>
            <a:xfrm>
              <a:off x="0" y="0"/>
              <a:ext cx="2009828" cy="2709333"/>
            </a:xfrm>
            <a:custGeom>
              <a:avLst/>
              <a:gdLst/>
              <a:ahLst/>
              <a:cxnLst/>
              <a:rect l="l" t="t" r="r" b="b"/>
              <a:pathLst>
                <a:path w="2009828" h="2709333">
                  <a:moveTo>
                    <a:pt x="0" y="0"/>
                  </a:moveTo>
                  <a:lnTo>
                    <a:pt x="2009828" y="0"/>
                  </a:lnTo>
                  <a:lnTo>
                    <a:pt x="2009828" y="2709333"/>
                  </a:lnTo>
                  <a:lnTo>
                    <a:pt x="0" y="2709333"/>
                  </a:lnTo>
                  <a:close/>
                </a:path>
              </a:pathLst>
            </a:custGeom>
            <a:solidFill>
              <a:srgbClr val="1F2942"/>
            </a:solidFill>
          </p:spPr>
          <p:txBody>
            <a:bodyPr/>
            <a:lstStyle/>
            <a:p>
              <a:endParaRPr lang="en-US"/>
            </a:p>
          </p:txBody>
        </p:sp>
        <p:sp>
          <p:nvSpPr>
            <p:cNvPr id="9" name="TextBox 9"/>
            <p:cNvSpPr txBox="1"/>
            <p:nvPr/>
          </p:nvSpPr>
          <p:spPr>
            <a:xfrm>
              <a:off x="0" y="-38100"/>
              <a:ext cx="2009827" cy="2747433"/>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rot="7839881">
            <a:off x="-1281458" y="7200900"/>
            <a:ext cx="4109657" cy="4114800"/>
          </a:xfrm>
          <a:custGeom>
            <a:avLst/>
            <a:gdLst/>
            <a:ahLst/>
            <a:cxnLst/>
            <a:rect l="l" t="t" r="r" b="b"/>
            <a:pathLst>
              <a:path w="4109657" h="4114800">
                <a:moveTo>
                  <a:pt x="0" y="0"/>
                </a:moveTo>
                <a:lnTo>
                  <a:pt x="4109657" y="0"/>
                </a:lnTo>
                <a:lnTo>
                  <a:pt x="4109657"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1" name="Group 11"/>
          <p:cNvGrpSpPr/>
          <p:nvPr/>
        </p:nvGrpSpPr>
        <p:grpSpPr>
          <a:xfrm>
            <a:off x="-285750" y="710194"/>
            <a:ext cx="3815532" cy="8866612"/>
            <a:chOff x="0" y="0"/>
            <a:chExt cx="1004914" cy="2335239"/>
          </a:xfrm>
        </p:grpSpPr>
        <p:sp>
          <p:nvSpPr>
            <p:cNvPr id="12" name="Freeform 12"/>
            <p:cNvSpPr/>
            <p:nvPr/>
          </p:nvSpPr>
          <p:spPr>
            <a:xfrm>
              <a:off x="0" y="0"/>
              <a:ext cx="1004914" cy="2335239"/>
            </a:xfrm>
            <a:custGeom>
              <a:avLst/>
              <a:gdLst/>
              <a:ahLst/>
              <a:cxnLst/>
              <a:rect l="l" t="t" r="r" b="b"/>
              <a:pathLst>
                <a:path w="1004914" h="2335239">
                  <a:moveTo>
                    <a:pt x="60872" y="0"/>
                  </a:moveTo>
                  <a:lnTo>
                    <a:pt x="944042" y="0"/>
                  </a:lnTo>
                  <a:cubicBezTo>
                    <a:pt x="960186" y="0"/>
                    <a:pt x="975669" y="6413"/>
                    <a:pt x="987085" y="17829"/>
                  </a:cubicBezTo>
                  <a:cubicBezTo>
                    <a:pt x="998500" y="29245"/>
                    <a:pt x="1004914" y="44727"/>
                    <a:pt x="1004914" y="60872"/>
                  </a:cubicBezTo>
                  <a:lnTo>
                    <a:pt x="1004914" y="2274368"/>
                  </a:lnTo>
                  <a:cubicBezTo>
                    <a:pt x="1004914" y="2307986"/>
                    <a:pt x="977661" y="2335239"/>
                    <a:pt x="944042" y="2335239"/>
                  </a:cubicBezTo>
                  <a:lnTo>
                    <a:pt x="60872" y="2335239"/>
                  </a:lnTo>
                  <a:cubicBezTo>
                    <a:pt x="27253" y="2335239"/>
                    <a:pt x="0" y="2307986"/>
                    <a:pt x="0" y="2274368"/>
                  </a:cubicBezTo>
                  <a:lnTo>
                    <a:pt x="0" y="60872"/>
                  </a:lnTo>
                  <a:cubicBezTo>
                    <a:pt x="0" y="27253"/>
                    <a:pt x="27253" y="0"/>
                    <a:pt x="60872" y="0"/>
                  </a:cubicBezTo>
                  <a:close/>
                </a:path>
              </a:pathLst>
            </a:custGeom>
            <a:solidFill>
              <a:srgbClr val="3AC6F3"/>
            </a:solidFill>
          </p:spPr>
          <p:txBody>
            <a:bodyPr/>
            <a:lstStyle/>
            <a:p>
              <a:endParaRPr lang="en-US"/>
            </a:p>
          </p:txBody>
        </p:sp>
        <p:sp>
          <p:nvSpPr>
            <p:cNvPr id="13" name="TextBox 13"/>
            <p:cNvSpPr txBox="1"/>
            <p:nvPr/>
          </p:nvSpPr>
          <p:spPr>
            <a:xfrm>
              <a:off x="0" y="-38100"/>
              <a:ext cx="1004914" cy="2373339"/>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637804" y="1458021"/>
            <a:ext cx="7235694" cy="7370957"/>
            <a:chOff x="0" y="0"/>
            <a:chExt cx="1905697" cy="1941322"/>
          </a:xfrm>
        </p:grpSpPr>
        <p:sp>
          <p:nvSpPr>
            <p:cNvPr id="15" name="Freeform 15"/>
            <p:cNvSpPr/>
            <p:nvPr/>
          </p:nvSpPr>
          <p:spPr>
            <a:xfrm>
              <a:off x="0" y="0"/>
              <a:ext cx="1905697" cy="1941322"/>
            </a:xfrm>
            <a:custGeom>
              <a:avLst/>
              <a:gdLst/>
              <a:ahLst/>
              <a:cxnLst/>
              <a:rect l="l" t="t" r="r" b="b"/>
              <a:pathLst>
                <a:path w="1905697" h="1941322">
                  <a:moveTo>
                    <a:pt x="54568" y="0"/>
                  </a:moveTo>
                  <a:lnTo>
                    <a:pt x="1851129" y="0"/>
                  </a:lnTo>
                  <a:cubicBezTo>
                    <a:pt x="1881266" y="0"/>
                    <a:pt x="1905697" y="24431"/>
                    <a:pt x="1905697" y="54568"/>
                  </a:cubicBezTo>
                  <a:lnTo>
                    <a:pt x="1905697" y="1886754"/>
                  </a:lnTo>
                  <a:cubicBezTo>
                    <a:pt x="1905697" y="1916891"/>
                    <a:pt x="1881266" y="1941322"/>
                    <a:pt x="1851129" y="1941322"/>
                  </a:cubicBezTo>
                  <a:lnTo>
                    <a:pt x="54568" y="1941322"/>
                  </a:lnTo>
                  <a:cubicBezTo>
                    <a:pt x="24431" y="1941322"/>
                    <a:pt x="0" y="1916891"/>
                    <a:pt x="0" y="1886754"/>
                  </a:cubicBezTo>
                  <a:lnTo>
                    <a:pt x="0" y="54568"/>
                  </a:lnTo>
                  <a:cubicBezTo>
                    <a:pt x="0" y="24431"/>
                    <a:pt x="24431" y="0"/>
                    <a:pt x="54568" y="0"/>
                  </a:cubicBezTo>
                  <a:close/>
                </a:path>
              </a:pathLst>
            </a:custGeom>
            <a:solidFill>
              <a:srgbClr val="FFFFFF"/>
            </a:solidFill>
          </p:spPr>
          <p:txBody>
            <a:bodyPr/>
            <a:lstStyle/>
            <a:p>
              <a:endParaRPr lang="en-US"/>
            </a:p>
          </p:txBody>
        </p:sp>
        <p:sp>
          <p:nvSpPr>
            <p:cNvPr id="16" name="TextBox 16"/>
            <p:cNvSpPr txBox="1"/>
            <p:nvPr/>
          </p:nvSpPr>
          <p:spPr>
            <a:xfrm>
              <a:off x="0" y="-38100"/>
              <a:ext cx="1905697" cy="1979422"/>
            </a:xfrm>
            <a:prstGeom prst="rect">
              <a:avLst/>
            </a:prstGeom>
          </p:spPr>
          <p:txBody>
            <a:bodyPr lIns="50800" tIns="50800" rIns="50800" bIns="50800" rtlCol="0" anchor="ctr"/>
            <a:lstStyle/>
            <a:p>
              <a:pPr algn="ctr">
                <a:lnSpc>
                  <a:spcPts val="3079"/>
                </a:lnSpc>
              </a:pPr>
              <a:endParaRPr/>
            </a:p>
          </p:txBody>
        </p:sp>
      </p:grpSp>
      <p:sp>
        <p:nvSpPr>
          <p:cNvPr id="19" name="TextBox 19"/>
          <p:cNvSpPr txBox="1"/>
          <p:nvPr/>
        </p:nvSpPr>
        <p:spPr>
          <a:xfrm>
            <a:off x="9144000" y="1228725"/>
            <a:ext cx="7551029" cy="782650"/>
          </a:xfrm>
          <a:prstGeom prst="rect">
            <a:avLst/>
          </a:prstGeom>
        </p:spPr>
        <p:txBody>
          <a:bodyPr lIns="0" tIns="0" rIns="0" bIns="0" rtlCol="0" anchor="t">
            <a:spAutoFit/>
          </a:bodyPr>
          <a:lstStyle/>
          <a:p>
            <a:pPr algn="l">
              <a:lnSpc>
                <a:spcPts val="5695"/>
              </a:lnSpc>
            </a:pPr>
            <a:r>
              <a:rPr lang="en-US" sz="6600" b="1" spc="-57" dirty="0">
                <a:solidFill>
                  <a:srgbClr val="FFFFFF"/>
                </a:solidFill>
                <a:latin typeface="Aptos" panose="020B0004020202020204" pitchFamily="34" charset="0"/>
                <a:ea typeface="Helvetica Now Display Bold"/>
                <a:cs typeface="Helvetica Now Display Bold"/>
                <a:sym typeface="Helvetica Now Display Bold"/>
              </a:rPr>
              <a:t>Conserving Water</a:t>
            </a:r>
          </a:p>
        </p:txBody>
      </p:sp>
      <p:grpSp>
        <p:nvGrpSpPr>
          <p:cNvPr id="20" name="Group 20"/>
          <p:cNvGrpSpPr/>
          <p:nvPr/>
        </p:nvGrpSpPr>
        <p:grpSpPr>
          <a:xfrm>
            <a:off x="9144000" y="2626411"/>
            <a:ext cx="7733871" cy="1688639"/>
            <a:chOff x="0" y="0"/>
            <a:chExt cx="2470573" cy="564798"/>
          </a:xfrm>
        </p:grpSpPr>
        <p:sp>
          <p:nvSpPr>
            <p:cNvPr id="21" name="Freeform 21"/>
            <p:cNvSpPr/>
            <p:nvPr/>
          </p:nvSpPr>
          <p:spPr>
            <a:xfrm>
              <a:off x="0" y="0"/>
              <a:ext cx="2470573" cy="564798"/>
            </a:xfrm>
            <a:custGeom>
              <a:avLst/>
              <a:gdLst/>
              <a:ahLst/>
              <a:cxnLst/>
              <a:rect l="l" t="t" r="r" b="b"/>
              <a:pathLst>
                <a:path w="2470573" h="564798">
                  <a:moveTo>
                    <a:pt x="30031" y="0"/>
                  </a:moveTo>
                  <a:lnTo>
                    <a:pt x="2440542" y="0"/>
                  </a:lnTo>
                  <a:cubicBezTo>
                    <a:pt x="2457127" y="0"/>
                    <a:pt x="2470573" y="13445"/>
                    <a:pt x="2470573" y="30031"/>
                  </a:cubicBezTo>
                  <a:lnTo>
                    <a:pt x="2470573" y="534766"/>
                  </a:lnTo>
                  <a:cubicBezTo>
                    <a:pt x="2470573" y="551352"/>
                    <a:pt x="2457127" y="564798"/>
                    <a:pt x="2440542" y="564798"/>
                  </a:cubicBezTo>
                  <a:lnTo>
                    <a:pt x="30031" y="564798"/>
                  </a:lnTo>
                  <a:cubicBezTo>
                    <a:pt x="13445" y="564798"/>
                    <a:pt x="0" y="551352"/>
                    <a:pt x="0" y="534766"/>
                  </a:cubicBezTo>
                  <a:lnTo>
                    <a:pt x="0" y="30031"/>
                  </a:lnTo>
                  <a:cubicBezTo>
                    <a:pt x="0" y="13445"/>
                    <a:pt x="13445" y="0"/>
                    <a:pt x="30031" y="0"/>
                  </a:cubicBezTo>
                  <a:close/>
                </a:path>
              </a:pathLst>
            </a:custGeom>
            <a:gradFill rotWithShape="1">
              <a:gsLst>
                <a:gs pos="0">
                  <a:srgbClr val="152530">
                    <a:alpha val="100000"/>
                  </a:srgbClr>
                </a:gs>
                <a:gs pos="100000">
                  <a:srgbClr val="152530">
                    <a:alpha val="36500"/>
                  </a:srgbClr>
                </a:gs>
              </a:gsLst>
              <a:lin ang="2700000"/>
            </a:gradFill>
          </p:spPr>
          <p:txBody>
            <a:bodyPr/>
            <a:lstStyle/>
            <a:p>
              <a:endParaRPr lang="en-US"/>
            </a:p>
          </p:txBody>
        </p:sp>
        <p:sp>
          <p:nvSpPr>
            <p:cNvPr id="22" name="TextBox 22"/>
            <p:cNvSpPr txBox="1"/>
            <p:nvPr/>
          </p:nvSpPr>
          <p:spPr>
            <a:xfrm>
              <a:off x="0" y="-38100"/>
              <a:ext cx="2470573" cy="602898"/>
            </a:xfrm>
            <a:prstGeom prst="rect">
              <a:avLst/>
            </a:prstGeom>
          </p:spPr>
          <p:txBody>
            <a:bodyPr lIns="50800" tIns="50800" rIns="50800" bIns="50800" rtlCol="0" anchor="ctr"/>
            <a:lstStyle/>
            <a:p>
              <a:pPr algn="l">
                <a:lnSpc>
                  <a:spcPts val="3079"/>
                </a:lnSpc>
              </a:pPr>
              <a:endParaRPr/>
            </a:p>
          </p:txBody>
        </p:sp>
      </p:grpSp>
      <p:grpSp>
        <p:nvGrpSpPr>
          <p:cNvPr id="23" name="Group 23"/>
          <p:cNvGrpSpPr/>
          <p:nvPr/>
        </p:nvGrpSpPr>
        <p:grpSpPr>
          <a:xfrm>
            <a:off x="9144000" y="4491235"/>
            <a:ext cx="7733871" cy="3062037"/>
            <a:chOff x="0" y="0"/>
            <a:chExt cx="2470573" cy="662166"/>
          </a:xfrm>
        </p:grpSpPr>
        <p:sp>
          <p:nvSpPr>
            <p:cNvPr id="24" name="Freeform 24"/>
            <p:cNvSpPr/>
            <p:nvPr/>
          </p:nvSpPr>
          <p:spPr>
            <a:xfrm>
              <a:off x="0" y="0"/>
              <a:ext cx="2470573" cy="662166"/>
            </a:xfrm>
            <a:custGeom>
              <a:avLst/>
              <a:gdLst/>
              <a:ahLst/>
              <a:cxnLst/>
              <a:rect l="l" t="t" r="r" b="b"/>
              <a:pathLst>
                <a:path w="2470573" h="662166">
                  <a:moveTo>
                    <a:pt x="30031" y="0"/>
                  </a:moveTo>
                  <a:lnTo>
                    <a:pt x="2440542" y="0"/>
                  </a:lnTo>
                  <a:cubicBezTo>
                    <a:pt x="2457127" y="0"/>
                    <a:pt x="2470573" y="13445"/>
                    <a:pt x="2470573" y="30031"/>
                  </a:cubicBezTo>
                  <a:lnTo>
                    <a:pt x="2470573" y="632134"/>
                  </a:lnTo>
                  <a:cubicBezTo>
                    <a:pt x="2470573" y="648720"/>
                    <a:pt x="2457127" y="662166"/>
                    <a:pt x="2440542" y="662166"/>
                  </a:cubicBezTo>
                  <a:lnTo>
                    <a:pt x="30031" y="662166"/>
                  </a:lnTo>
                  <a:cubicBezTo>
                    <a:pt x="13445" y="662166"/>
                    <a:pt x="0" y="648720"/>
                    <a:pt x="0" y="632134"/>
                  </a:cubicBezTo>
                  <a:lnTo>
                    <a:pt x="0" y="30031"/>
                  </a:lnTo>
                  <a:cubicBezTo>
                    <a:pt x="0" y="13445"/>
                    <a:pt x="13445" y="0"/>
                    <a:pt x="30031" y="0"/>
                  </a:cubicBezTo>
                  <a:close/>
                </a:path>
              </a:pathLst>
            </a:custGeom>
            <a:gradFill rotWithShape="1">
              <a:gsLst>
                <a:gs pos="0">
                  <a:srgbClr val="152530">
                    <a:alpha val="100000"/>
                  </a:srgbClr>
                </a:gs>
                <a:gs pos="100000">
                  <a:srgbClr val="152530">
                    <a:alpha val="36500"/>
                  </a:srgbClr>
                </a:gs>
              </a:gsLst>
              <a:lin ang="2700000"/>
            </a:gradFill>
          </p:spPr>
          <p:txBody>
            <a:bodyPr/>
            <a:lstStyle/>
            <a:p>
              <a:endParaRPr lang="en-US"/>
            </a:p>
          </p:txBody>
        </p:sp>
        <p:sp>
          <p:nvSpPr>
            <p:cNvPr id="25" name="TextBox 25"/>
            <p:cNvSpPr txBox="1"/>
            <p:nvPr/>
          </p:nvSpPr>
          <p:spPr>
            <a:xfrm>
              <a:off x="0" y="-38100"/>
              <a:ext cx="2470573" cy="700266"/>
            </a:xfrm>
            <a:prstGeom prst="rect">
              <a:avLst/>
            </a:prstGeom>
          </p:spPr>
          <p:txBody>
            <a:bodyPr lIns="50800" tIns="50800" rIns="50800" bIns="50800" rtlCol="0" anchor="ctr"/>
            <a:lstStyle/>
            <a:p>
              <a:pPr algn="l">
                <a:lnSpc>
                  <a:spcPts val="3079"/>
                </a:lnSpc>
              </a:pPr>
              <a:endParaRPr/>
            </a:p>
          </p:txBody>
        </p:sp>
      </p:grpSp>
      <p:sp>
        <p:nvSpPr>
          <p:cNvPr id="26" name="TextBox 26"/>
          <p:cNvSpPr txBox="1"/>
          <p:nvPr/>
        </p:nvSpPr>
        <p:spPr>
          <a:xfrm>
            <a:off x="9781754" y="3008799"/>
            <a:ext cx="5793352" cy="874214"/>
          </a:xfrm>
          <a:prstGeom prst="rect">
            <a:avLst/>
          </a:prstGeom>
        </p:spPr>
        <p:txBody>
          <a:bodyPr wrap="square" lIns="0" tIns="0" rIns="0" bIns="0" rtlCol="0" anchor="t">
            <a:spAutoFit/>
          </a:bodyPr>
          <a:lstStyle/>
          <a:p>
            <a:pPr algn="l">
              <a:lnSpc>
                <a:spcPts val="3499"/>
              </a:lnSpc>
              <a:spcBef>
                <a:spcPct val="0"/>
              </a:spcBef>
            </a:pPr>
            <a:r>
              <a:rPr lang="en-US" sz="2499" dirty="0">
                <a:solidFill>
                  <a:srgbClr val="FFFFFF"/>
                </a:solidFill>
                <a:latin typeface="Aptos" panose="020B0004020202020204" pitchFamily="34" charset="0"/>
                <a:ea typeface="Canva Sans"/>
                <a:cs typeface="Canva Sans"/>
                <a:sym typeface="Canva Sans"/>
              </a:rPr>
              <a:t>Data centers use water, air, or liquid to cool servers. </a:t>
            </a:r>
          </a:p>
        </p:txBody>
      </p:sp>
      <p:sp>
        <p:nvSpPr>
          <p:cNvPr id="27" name="TextBox 27"/>
          <p:cNvSpPr txBox="1"/>
          <p:nvPr/>
        </p:nvSpPr>
        <p:spPr>
          <a:xfrm>
            <a:off x="9781753" y="4869951"/>
            <a:ext cx="6696291" cy="2214709"/>
          </a:xfrm>
          <a:prstGeom prst="rect">
            <a:avLst/>
          </a:prstGeom>
        </p:spPr>
        <p:txBody>
          <a:bodyPr lIns="0" tIns="0" rIns="0" bIns="0" rtlCol="0" anchor="t">
            <a:spAutoFit/>
          </a:bodyPr>
          <a:lstStyle/>
          <a:p>
            <a:pPr algn="l">
              <a:lnSpc>
                <a:spcPts val="3499"/>
              </a:lnSpc>
              <a:spcBef>
                <a:spcPct val="0"/>
              </a:spcBef>
            </a:pPr>
            <a:r>
              <a:rPr lang="en-US" sz="2499" dirty="0">
                <a:solidFill>
                  <a:srgbClr val="FFFFFF"/>
                </a:solidFill>
                <a:latin typeface="Aptos" panose="020B0004020202020204" pitchFamily="34" charset="0"/>
                <a:ea typeface="Canva Sans"/>
                <a:cs typeface="Canva Sans"/>
                <a:sym typeface="Canva Sans"/>
              </a:rPr>
              <a:t>Three new innovations </a:t>
            </a:r>
            <a:r>
              <a:rPr lang="en-US" sz="2499" b="1" dirty="0">
                <a:solidFill>
                  <a:srgbClr val="FFFFFF"/>
                </a:solidFill>
                <a:latin typeface="Aptos" panose="020B0004020202020204" pitchFamily="34" charset="0"/>
                <a:ea typeface="Canva Sans"/>
                <a:cs typeface="Canva Sans"/>
                <a:sym typeface="Canva Sans"/>
              </a:rPr>
              <a:t>reduce or eliminate water use </a:t>
            </a:r>
            <a:r>
              <a:rPr lang="en-US" sz="2499" dirty="0">
                <a:solidFill>
                  <a:srgbClr val="FFFFFF"/>
                </a:solidFill>
                <a:latin typeface="Aptos" panose="020B0004020202020204" pitchFamily="34" charset="0"/>
                <a:ea typeface="Canva Sans"/>
                <a:cs typeface="Canva Sans"/>
                <a:sym typeface="Canva Sans"/>
              </a:rPr>
              <a:t>for data center cooling:</a:t>
            </a:r>
          </a:p>
          <a:p>
            <a:pPr marL="342900" indent="-342900" algn="l">
              <a:lnSpc>
                <a:spcPts val="3499"/>
              </a:lnSpc>
              <a:spcBef>
                <a:spcPct val="0"/>
              </a:spcBef>
              <a:buFont typeface="Arial" panose="020B0604020202020204" pitchFamily="34" charset="0"/>
              <a:buChar char="•"/>
            </a:pPr>
            <a:r>
              <a:rPr lang="en-US" sz="2499" dirty="0">
                <a:solidFill>
                  <a:srgbClr val="FFFFFF"/>
                </a:solidFill>
                <a:latin typeface="Aptos" panose="020B0004020202020204" pitchFamily="34" charset="0"/>
                <a:ea typeface="Canva Sans"/>
                <a:cs typeface="Canva Sans"/>
                <a:sym typeface="Canva Sans"/>
              </a:rPr>
              <a:t>Closed loop systems</a:t>
            </a:r>
          </a:p>
          <a:p>
            <a:pPr marL="342900" indent="-342900" algn="l">
              <a:lnSpc>
                <a:spcPts val="3499"/>
              </a:lnSpc>
              <a:spcBef>
                <a:spcPct val="0"/>
              </a:spcBef>
              <a:buFont typeface="Arial" panose="020B0604020202020204" pitchFamily="34" charset="0"/>
              <a:buChar char="•"/>
            </a:pPr>
            <a:r>
              <a:rPr lang="en-US" sz="2499" dirty="0">
                <a:solidFill>
                  <a:srgbClr val="FFFFFF"/>
                </a:solidFill>
                <a:latin typeface="Aptos" panose="020B0004020202020204" pitchFamily="34" charset="0"/>
                <a:ea typeface="Canva Sans"/>
                <a:cs typeface="Canva Sans"/>
                <a:sym typeface="Canva Sans"/>
              </a:rPr>
              <a:t>Reclaimed wastewater </a:t>
            </a:r>
          </a:p>
          <a:p>
            <a:pPr marL="342900" indent="-342900" algn="l">
              <a:lnSpc>
                <a:spcPts val="3499"/>
              </a:lnSpc>
              <a:spcBef>
                <a:spcPct val="0"/>
              </a:spcBef>
              <a:buFont typeface="Arial" panose="020B0604020202020204" pitchFamily="34" charset="0"/>
              <a:buChar char="•"/>
            </a:pPr>
            <a:r>
              <a:rPr lang="en-US" sz="2499" dirty="0">
                <a:solidFill>
                  <a:srgbClr val="FFFFFF"/>
                </a:solidFill>
                <a:latin typeface="Aptos" panose="020B0004020202020204" pitchFamily="34" charset="0"/>
                <a:ea typeface="Canva Sans"/>
                <a:cs typeface="Canva Sans"/>
                <a:sym typeface="Canva Sans"/>
              </a:rPr>
              <a:t>Air Cooling</a:t>
            </a:r>
          </a:p>
        </p:txBody>
      </p:sp>
      <p:pic>
        <p:nvPicPr>
          <p:cNvPr id="29" name="Picture 28">
            <a:extLst>
              <a:ext uri="{FF2B5EF4-FFF2-40B4-BE49-F238E27FC236}">
                <a16:creationId xmlns:a16="http://schemas.microsoft.com/office/drawing/2014/main" id="{1A39E28D-AED0-7155-AFC9-F5B4DC9862A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28144" y="5524500"/>
            <a:ext cx="6187056" cy="2743200"/>
          </a:xfrm>
          <a:prstGeom prst="rect">
            <a:avLst/>
          </a:prstGeom>
          <a:effectLst>
            <a:outerShdw blurRad="275330" sx="102000" sy="102000" algn="ctr" rotWithShape="0">
              <a:prstClr val="black">
                <a:alpha val="40000"/>
              </a:prstClr>
            </a:outerShdw>
          </a:effectLst>
        </p:spPr>
      </p:pic>
      <p:pic>
        <p:nvPicPr>
          <p:cNvPr id="31" name="Picture 30">
            <a:extLst>
              <a:ext uri="{FF2B5EF4-FFF2-40B4-BE49-F238E27FC236}">
                <a16:creationId xmlns:a16="http://schemas.microsoft.com/office/drawing/2014/main" id="{EF68EC18-18CC-1C68-9E1C-BE0999ACE5B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88195" y="1925359"/>
            <a:ext cx="6050805" cy="3065741"/>
          </a:xfrm>
          <a:prstGeom prst="rect">
            <a:avLst/>
          </a:prstGeom>
          <a:effectLst>
            <a:outerShdw blurRad="267863" dir="21540000" sx="101815" sy="101815" algn="bl" rotWithShape="0">
              <a:prstClr val="black">
                <a:alpha val="34006"/>
              </a:prstClr>
            </a:outerShdw>
            <a:reflection endPos="0" dist="50800" dir="5400000" sy="-100000" algn="bl" rotWithShape="0"/>
          </a:effectLst>
        </p:spPr>
      </p:pic>
      <p:sp>
        <p:nvSpPr>
          <p:cNvPr id="35" name="TextBox 26">
            <a:extLst>
              <a:ext uri="{FF2B5EF4-FFF2-40B4-BE49-F238E27FC236}">
                <a16:creationId xmlns:a16="http://schemas.microsoft.com/office/drawing/2014/main" id="{EAFF16EB-A3C6-35CF-6652-47D7017A2829}"/>
              </a:ext>
            </a:extLst>
          </p:cNvPr>
          <p:cNvSpPr txBox="1"/>
          <p:nvPr/>
        </p:nvSpPr>
        <p:spPr>
          <a:xfrm>
            <a:off x="9781752" y="8072677"/>
            <a:ext cx="5793353" cy="868186"/>
          </a:xfrm>
          <a:prstGeom prst="rect">
            <a:avLst/>
          </a:prstGeom>
        </p:spPr>
        <p:txBody>
          <a:bodyPr lIns="0" tIns="0" rIns="0" bIns="0" rtlCol="0" anchor="t">
            <a:spAutoFit/>
          </a:bodyPr>
          <a:lstStyle/>
          <a:p>
            <a:pPr algn="l">
              <a:lnSpc>
                <a:spcPts val="3499"/>
              </a:lnSpc>
              <a:spcBef>
                <a:spcPct val="0"/>
              </a:spcBef>
            </a:pPr>
            <a:r>
              <a:rPr lang="en-US" sz="2499" dirty="0">
                <a:solidFill>
                  <a:srgbClr val="FFFFFF"/>
                </a:solidFill>
                <a:latin typeface="Aptos" panose="020B0004020202020204" pitchFamily="34" charset="0"/>
                <a:ea typeface="Canva Sans"/>
                <a:cs typeface="Canva Sans"/>
                <a:sym typeface="Canva Sans"/>
              </a:rPr>
              <a:t>U.S. golf courses use </a:t>
            </a:r>
            <a:r>
              <a:rPr lang="en-US" sz="2499" b="1" dirty="0">
                <a:solidFill>
                  <a:srgbClr val="FFFFFF"/>
                </a:solidFill>
                <a:latin typeface="Aptos" panose="020B0004020202020204" pitchFamily="34" charset="0"/>
                <a:ea typeface="Canva Sans"/>
                <a:cs typeface="Canva Sans"/>
                <a:sym typeface="Canva Sans"/>
              </a:rPr>
              <a:t>97 percent </a:t>
            </a:r>
            <a:r>
              <a:rPr lang="en-US" sz="2499" dirty="0">
                <a:solidFill>
                  <a:srgbClr val="FFFFFF"/>
                </a:solidFill>
                <a:latin typeface="Aptos" panose="020B0004020202020204" pitchFamily="34" charset="0"/>
                <a:ea typeface="Canva Sans"/>
                <a:cs typeface="Canva Sans"/>
                <a:sym typeface="Canva Sans"/>
              </a:rPr>
              <a:t>more water than data centers.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6501</TotalTime>
  <Words>1036</Words>
  <Application>Microsoft Macintosh PowerPoint</Application>
  <PresentationFormat>Custom</PresentationFormat>
  <Paragraphs>159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Canva Sans Medium</vt:lpstr>
      <vt:lpstr>Calibri</vt: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Modern Data Center Partnership Presentation</dc:title>
  <cp:lastModifiedBy>Microsoft Office User</cp:lastModifiedBy>
  <cp:revision>19</cp:revision>
  <cp:lastPrinted>2026-03-17T18:29:08Z</cp:lastPrinted>
  <dcterms:created xsi:type="dcterms:W3CDTF">2006-08-16T00:00:00Z</dcterms:created>
  <dcterms:modified xsi:type="dcterms:W3CDTF">2026-06-02T21:40:05Z</dcterms:modified>
  <dc:identifier>DAG0A9I5K1c</dc:identifier>
</cp:coreProperties>
</file>