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258" r:id="rId4"/>
    <p:sldId id="259" r:id="rId5"/>
    <p:sldId id="256" r:id="rId6"/>
    <p:sldId id="412" r:id="rId7"/>
    <p:sldId id="422" r:id="rId8"/>
    <p:sldId id="421" r:id="rId9"/>
    <p:sldId id="433" r:id="rId10"/>
    <p:sldId id="424" r:id="rId11"/>
    <p:sldId id="267" r:id="rId12"/>
    <p:sldId id="410" r:id="rId13"/>
    <p:sldId id="411" r:id="rId14"/>
    <p:sldId id="428" r:id="rId15"/>
    <p:sldId id="432" r:id="rId16"/>
    <p:sldId id="269" r:id="rId17"/>
    <p:sldId id="431" r:id="rId18"/>
    <p:sldId id="427" r:id="rId19"/>
    <p:sldId id="275" r:id="rId20"/>
    <p:sldId id="426" r:id="rId21"/>
    <p:sldId id="413" r:id="rId22"/>
    <p:sldId id="504" r:id="rId23"/>
    <p:sldId id="438" r:id="rId24"/>
    <p:sldId id="436" r:id="rId25"/>
    <p:sldId id="439" r:id="rId26"/>
    <p:sldId id="440" r:id="rId27"/>
    <p:sldId id="367" r:id="rId28"/>
    <p:sldId id="368" r:id="rId29"/>
    <p:sldId id="435" r:id="rId30"/>
    <p:sldId id="434" r:id="rId31"/>
    <p:sldId id="503" r:id="rId32"/>
    <p:sldId id="270" r:id="rId33"/>
    <p:sldId id="501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Sheet1!$A$2:$A$547</c:f>
              <c:strCache>
                <c:ptCount val="529"/>
                <c:pt idx="53">
                  <c:v>80</c:v>
                </c:pt>
                <c:pt idx="108">
                  <c:v>85</c:v>
                </c:pt>
                <c:pt idx="168">
                  <c:v>90</c:v>
                </c:pt>
                <c:pt idx="228">
                  <c:v>95</c:v>
                </c:pt>
                <c:pt idx="288">
                  <c:v>00</c:v>
                </c:pt>
                <c:pt idx="348">
                  <c:v>05</c:v>
                </c:pt>
                <c:pt idx="408">
                  <c:v>10</c:v>
                </c:pt>
                <c:pt idx="468">
                  <c:v>15</c:v>
                </c:pt>
                <c:pt idx="528">
                  <c:v>20</c:v>
                </c:pt>
              </c:strCache>
            </c:strRef>
          </c:cat>
          <c:val>
            <c:numRef>
              <c:f>Sheet1!$B$2:$B$547</c:f>
              <c:numCache>
                <c:formatCode>General</c:formatCode>
                <c:ptCount val="546"/>
                <c:pt idx="0">
                  <c:v>1.998286000245088</c:v>
                </c:pt>
                <c:pt idx="1">
                  <c:v>1.9598094451309518</c:v>
                </c:pt>
                <c:pt idx="2">
                  <c:v>1.9161621932969055</c:v>
                </c:pt>
                <c:pt idx="3">
                  <c:v>1.9462669657682667</c:v>
                </c:pt>
                <c:pt idx="4">
                  <c:v>1.8337604944540626</c:v>
                </c:pt>
                <c:pt idx="5">
                  <c:v>1.9307395220590522</c:v>
                </c:pt>
                <c:pt idx="6">
                  <c:v>2.0721171269392817</c:v>
                </c:pt>
                <c:pt idx="7">
                  <c:v>1.9620116706886244</c:v>
                </c:pt>
                <c:pt idx="8">
                  <c:v>2.0214169610973998</c:v>
                </c:pt>
                <c:pt idx="9">
                  <c:v>1.992922169958026</c:v>
                </c:pt>
                <c:pt idx="10">
                  <c:v>1.9304868794780077</c:v>
                </c:pt>
                <c:pt idx="11">
                  <c:v>1.7654553670544109</c:v>
                </c:pt>
                <c:pt idx="12">
                  <c:v>1.8652799757020666</c:v>
                </c:pt>
                <c:pt idx="13">
                  <c:v>1.9134422448795774</c:v>
                </c:pt>
                <c:pt idx="14">
                  <c:v>1.815551864152763</c:v>
                </c:pt>
                <c:pt idx="15">
                  <c:v>1.7012900267450113</c:v>
                </c:pt>
                <c:pt idx="16">
                  <c:v>1.5983460839510426</c:v>
                </c:pt>
                <c:pt idx="17">
                  <c:v>1.682946880944741</c:v>
                </c:pt>
                <c:pt idx="18">
                  <c:v>1.7039222459983794</c:v>
                </c:pt>
                <c:pt idx="19">
                  <c:v>1.5650832930824206</c:v>
                </c:pt>
                <c:pt idx="20">
                  <c:v>1.6197770065723269</c:v>
                </c:pt>
                <c:pt idx="21">
                  <c:v>1.5632827835118284</c:v>
                </c:pt>
                <c:pt idx="22">
                  <c:v>1.6104569005631377</c:v>
                </c:pt>
                <c:pt idx="23">
                  <c:v>1.4069158627643514</c:v>
                </c:pt>
                <c:pt idx="24">
                  <c:v>1.5756773729648683</c:v>
                </c:pt>
                <c:pt idx="25">
                  <c:v>1.5575805413708603</c:v>
                </c:pt>
                <c:pt idx="26">
                  <c:v>1.627725344128538</c:v>
                </c:pt>
                <c:pt idx="27">
                  <c:v>1.5097303448913366</c:v>
                </c:pt>
                <c:pt idx="28">
                  <c:v>1.5182105470935587</c:v>
                </c:pt>
                <c:pt idx="29">
                  <c:v>1.5525370941048173</c:v>
                </c:pt>
                <c:pt idx="30">
                  <c:v>1.5637592068930746</c:v>
                </c:pt>
                <c:pt idx="31">
                  <c:v>1.4377547689053944</c:v>
                </c:pt>
                <c:pt idx="32">
                  <c:v>1.5471910030762204</c:v>
                </c:pt>
                <c:pt idx="33">
                  <c:v>1.4560570183946531</c:v>
                </c:pt>
                <c:pt idx="34">
                  <c:v>1.4630357033879098</c:v>
                </c:pt>
                <c:pt idx="35">
                  <c:v>1.3940998119626469</c:v>
                </c:pt>
                <c:pt idx="36">
                  <c:v>1.4925515750156286</c:v>
                </c:pt>
                <c:pt idx="37">
                  <c:v>1.5756683065432582</c:v>
                </c:pt>
                <c:pt idx="38">
                  <c:v>1.528586114749209</c:v>
                </c:pt>
                <c:pt idx="39">
                  <c:v>1.4200100603265358</c:v>
                </c:pt>
                <c:pt idx="40">
                  <c:v>1.3691185902929348</c:v>
                </c:pt>
                <c:pt idx="41">
                  <c:v>1.4389565380397524</c:v>
                </c:pt>
                <c:pt idx="42">
                  <c:v>1.4694452653144665</c:v>
                </c:pt>
                <c:pt idx="43">
                  <c:v>1.4173214173221262</c:v>
                </c:pt>
                <c:pt idx="44">
                  <c:v>1.4033429475974244</c:v>
                </c:pt>
                <c:pt idx="45">
                  <c:v>1.4539306330476307</c:v>
                </c:pt>
                <c:pt idx="46">
                  <c:v>1.4230407225231416</c:v>
                </c:pt>
                <c:pt idx="47">
                  <c:v>1.4308324963646395</c:v>
                </c:pt>
                <c:pt idx="48">
                  <c:v>1.5427989407011438</c:v>
                </c:pt>
                <c:pt idx="49">
                  <c:v>1.6275999608789198</c:v>
                </c:pt>
                <c:pt idx="50">
                  <c:v>1.643470692883614</c:v>
                </c:pt>
                <c:pt idx="51">
                  <c:v>1.7751677126861183</c:v>
                </c:pt>
                <c:pt idx="52">
                  <c:v>1.8038609385743365</c:v>
                </c:pt>
                <c:pt idx="53">
                  <c:v>1.8221987167335241</c:v>
                </c:pt>
                <c:pt idx="54">
                  <c:v>1.8729971615960714</c:v>
                </c:pt>
                <c:pt idx="55">
                  <c:v>1.7767902727866867</c:v>
                </c:pt>
                <c:pt idx="56">
                  <c:v>1.6641526617569224</c:v>
                </c:pt>
                <c:pt idx="57">
                  <c:v>1.7098943755420113</c:v>
                </c:pt>
                <c:pt idx="58">
                  <c:v>1.7154757774032099</c:v>
                </c:pt>
                <c:pt idx="59">
                  <c:v>1.7404855058053108</c:v>
                </c:pt>
                <c:pt idx="60">
                  <c:v>1.8920068170908824</c:v>
                </c:pt>
                <c:pt idx="61">
                  <c:v>1.9884862461230171</c:v>
                </c:pt>
                <c:pt idx="62">
                  <c:v>1.9234121466067242</c:v>
                </c:pt>
                <c:pt idx="63">
                  <c:v>1.7903608118853285</c:v>
                </c:pt>
                <c:pt idx="64">
                  <c:v>1.8353401508678862</c:v>
                </c:pt>
                <c:pt idx="65">
                  <c:v>1.8508685219956269</c:v>
                </c:pt>
                <c:pt idx="66">
                  <c:v>1.8750825832153508</c:v>
                </c:pt>
                <c:pt idx="67">
                  <c:v>1.8512003827632677</c:v>
                </c:pt>
                <c:pt idx="68">
                  <c:v>1.8445905469003898</c:v>
                </c:pt>
                <c:pt idx="69">
                  <c:v>1.9375231400856479</c:v>
                </c:pt>
                <c:pt idx="70">
                  <c:v>2.008232037979512</c:v>
                </c:pt>
                <c:pt idx="71">
                  <c:v>2.2070101670701532</c:v>
                </c:pt>
                <c:pt idx="72">
                  <c:v>2.2727390649044747</c:v>
                </c:pt>
                <c:pt idx="73">
                  <c:v>2.3771840655768877</c:v>
                </c:pt>
                <c:pt idx="74">
                  <c:v>2.3538106316770508</c:v>
                </c:pt>
                <c:pt idx="75">
                  <c:v>2.2466928075347954</c:v>
                </c:pt>
                <c:pt idx="76">
                  <c:v>2.1780359997774434</c:v>
                </c:pt>
                <c:pt idx="77">
                  <c:v>2.2930631861137623</c:v>
                </c:pt>
                <c:pt idx="78">
                  <c:v>2.3595926663346809</c:v>
                </c:pt>
                <c:pt idx="79">
                  <c:v>2.3587232797011346</c:v>
                </c:pt>
                <c:pt idx="80">
                  <c:v>2.3617089972634444</c:v>
                </c:pt>
                <c:pt idx="81">
                  <c:v>2.4798814981563093</c:v>
                </c:pt>
                <c:pt idx="82">
                  <c:v>2.6024517482637064</c:v>
                </c:pt>
                <c:pt idx="83">
                  <c:v>2.6985718067004174</c:v>
                </c:pt>
                <c:pt idx="84">
                  <c:v>2.7244920889694528</c:v>
                </c:pt>
                <c:pt idx="85">
                  <c:v>2.7405317523638133</c:v>
                </c:pt>
                <c:pt idx="86">
                  <c:v>2.6441070403477087</c:v>
                </c:pt>
                <c:pt idx="87">
                  <c:v>2.5475278132306389</c:v>
                </c:pt>
                <c:pt idx="88">
                  <c:v>2.5533843088284653</c:v>
                </c:pt>
                <c:pt idx="89">
                  <c:v>2.6496176081441942</c:v>
                </c:pt>
                <c:pt idx="90">
                  <c:v>2.5442059023336498</c:v>
                </c:pt>
                <c:pt idx="91">
                  <c:v>2.5434477644748807</c:v>
                </c:pt>
                <c:pt idx="92">
                  <c:v>2.3757241645701339</c:v>
                </c:pt>
                <c:pt idx="93">
                  <c:v>2.3471354664695405</c:v>
                </c:pt>
                <c:pt idx="94">
                  <c:v>2.2608432596927068</c:v>
                </c:pt>
                <c:pt idx="95">
                  <c:v>2.2774179794366312</c:v>
                </c:pt>
                <c:pt idx="96">
                  <c:v>2.3107035769237441</c:v>
                </c:pt>
                <c:pt idx="97">
                  <c:v>2.3142760140890162</c:v>
                </c:pt>
                <c:pt idx="98">
                  <c:v>2.2406777400362321</c:v>
                </c:pt>
                <c:pt idx="99">
                  <c:v>2.2024188928520956</c:v>
                </c:pt>
                <c:pt idx="100">
                  <c:v>2.1233243092963869</c:v>
                </c:pt>
                <c:pt idx="101">
                  <c:v>2.1553919100048327</c:v>
                </c:pt>
                <c:pt idx="102">
                  <c:v>2.1692884190208428</c:v>
                </c:pt>
                <c:pt idx="103">
                  <c:v>2.1139237141835934</c:v>
                </c:pt>
                <c:pt idx="104">
                  <c:v>2.0398489339824604</c:v>
                </c:pt>
                <c:pt idx="105">
                  <c:v>2.1128073982360092</c:v>
                </c:pt>
                <c:pt idx="106">
                  <c:v>2.0734709143494316</c:v>
                </c:pt>
                <c:pt idx="107">
                  <c:v>2.1399561315358682</c:v>
                </c:pt>
                <c:pt idx="108">
                  <c:v>2.1424913973584827</c:v>
                </c:pt>
                <c:pt idx="109">
                  <c:v>2.1293632276110248</c:v>
                </c:pt>
                <c:pt idx="110">
                  <c:v>2.0701582311603191</c:v>
                </c:pt>
                <c:pt idx="111">
                  <c:v>2.0582576344558805</c:v>
                </c:pt>
                <c:pt idx="112">
                  <c:v>1.984120634910477</c:v>
                </c:pt>
                <c:pt idx="113">
                  <c:v>2.0902143235485089</c:v>
                </c:pt>
                <c:pt idx="114">
                  <c:v>2.0569007794073424</c:v>
                </c:pt>
                <c:pt idx="115">
                  <c:v>1.9511127123583942</c:v>
                </c:pt>
                <c:pt idx="116">
                  <c:v>1.9600749673293159</c:v>
                </c:pt>
                <c:pt idx="117">
                  <c:v>1.9819687182193364</c:v>
                </c:pt>
                <c:pt idx="118">
                  <c:v>1.9884575090522096</c:v>
                </c:pt>
                <c:pt idx="119">
                  <c:v>2.0634318550434774</c:v>
                </c:pt>
                <c:pt idx="120">
                  <c:v>2.0779905914029504</c:v>
                </c:pt>
                <c:pt idx="121">
                  <c:v>2.2411330953382511</c:v>
                </c:pt>
                <c:pt idx="122">
                  <c:v>2.2216926806709654</c:v>
                </c:pt>
                <c:pt idx="123">
                  <c:v>2.2385089789812316</c:v>
                </c:pt>
                <c:pt idx="124">
                  <c:v>2.2559671440652771</c:v>
                </c:pt>
                <c:pt idx="125">
                  <c:v>2.3895939369845816</c:v>
                </c:pt>
                <c:pt idx="126">
                  <c:v>2.255786210741483</c:v>
                </c:pt>
                <c:pt idx="127">
                  <c:v>2.223603436968463</c:v>
                </c:pt>
                <c:pt idx="128">
                  <c:v>2.2499886621029521</c:v>
                </c:pt>
                <c:pt idx="129">
                  <c:v>2.3111477844639574</c:v>
                </c:pt>
                <c:pt idx="130">
                  <c:v>2.3248436418786698</c:v>
                </c:pt>
                <c:pt idx="131">
                  <c:v>2.3119070668420667</c:v>
                </c:pt>
                <c:pt idx="132">
                  <c:v>2.404132496603399</c:v>
                </c:pt>
                <c:pt idx="133">
                  <c:v>2.3915164687720982</c:v>
                </c:pt>
                <c:pt idx="134">
                  <c:v>2.3216540549833016</c:v>
                </c:pt>
                <c:pt idx="135">
                  <c:v>2.2095747120573375</c:v>
                </c:pt>
                <c:pt idx="136">
                  <c:v>2.200741989903054</c:v>
                </c:pt>
                <c:pt idx="137">
                  <c:v>2.2410138011941956</c:v>
                </c:pt>
                <c:pt idx="138">
                  <c:v>2.1090911090141296</c:v>
                </c:pt>
                <c:pt idx="139">
                  <c:v>2.0573501879646949</c:v>
                </c:pt>
                <c:pt idx="140">
                  <c:v>2.008562284067783</c:v>
                </c:pt>
                <c:pt idx="141">
                  <c:v>2.0449529708678442</c:v>
                </c:pt>
                <c:pt idx="142">
                  <c:v>2.0358270645451935</c:v>
                </c:pt>
                <c:pt idx="143">
                  <c:v>2.0494508970921546</c:v>
                </c:pt>
                <c:pt idx="144">
                  <c:v>2.0631618294971141</c:v>
                </c:pt>
                <c:pt idx="145">
                  <c:v>2.0637789788321288</c:v>
                </c:pt>
                <c:pt idx="146">
                  <c:v>2.0319097280285714</c:v>
                </c:pt>
                <c:pt idx="147">
                  <c:v>1.9453230149908427</c:v>
                </c:pt>
                <c:pt idx="148">
                  <c:v>2.0061171756527538</c:v>
                </c:pt>
                <c:pt idx="149">
                  <c:v>1.976354095349333</c:v>
                </c:pt>
                <c:pt idx="150">
                  <c:v>1.8674920429849875</c:v>
                </c:pt>
                <c:pt idx="151">
                  <c:v>1.8447598151277596</c:v>
                </c:pt>
                <c:pt idx="152">
                  <c:v>1.7763709853380907</c:v>
                </c:pt>
                <c:pt idx="153">
                  <c:v>1.7448466396558659</c:v>
                </c:pt>
                <c:pt idx="154">
                  <c:v>1.7346704680293192</c:v>
                </c:pt>
                <c:pt idx="155">
                  <c:v>1.7345951712613707</c:v>
                </c:pt>
                <c:pt idx="156">
                  <c:v>1.755156833506363</c:v>
                </c:pt>
                <c:pt idx="157">
                  <c:v>1.6854430774567679</c:v>
                </c:pt>
                <c:pt idx="158">
                  <c:v>1.5416344361403826</c:v>
                </c:pt>
                <c:pt idx="159">
                  <c:v>1.508176355194361</c:v>
                </c:pt>
                <c:pt idx="160">
                  <c:v>1.4793876284132035</c:v>
                </c:pt>
                <c:pt idx="161">
                  <c:v>1.535718936870033</c:v>
                </c:pt>
                <c:pt idx="162">
                  <c:v>1.4093622816069422</c:v>
                </c:pt>
                <c:pt idx="163">
                  <c:v>1.2974448987552891</c:v>
                </c:pt>
                <c:pt idx="164">
                  <c:v>1.2705454396776654</c:v>
                </c:pt>
                <c:pt idx="165">
                  <c:v>1.2432741500750737</c:v>
                </c:pt>
                <c:pt idx="166">
                  <c:v>1.2764043886109544</c:v>
                </c:pt>
                <c:pt idx="167">
                  <c:v>1.2722533440429902</c:v>
                </c:pt>
                <c:pt idx="168">
                  <c:v>1.2975707286766176</c:v>
                </c:pt>
                <c:pt idx="169">
                  <c:v>1.3155521848335805</c:v>
                </c:pt>
                <c:pt idx="170">
                  <c:v>1.2019304200717609</c:v>
                </c:pt>
                <c:pt idx="171">
                  <c:v>1.1925003743635232</c:v>
                </c:pt>
                <c:pt idx="172">
                  <c:v>1.1831883594244628</c:v>
                </c:pt>
                <c:pt idx="173">
                  <c:v>1.1989383058458389</c:v>
                </c:pt>
                <c:pt idx="174">
                  <c:v>1.2363937025701419</c:v>
                </c:pt>
                <c:pt idx="175">
                  <c:v>1.2423956450243658</c:v>
                </c:pt>
                <c:pt idx="176">
                  <c:v>1.2332485721931035</c:v>
                </c:pt>
                <c:pt idx="177">
                  <c:v>1.222316302295418</c:v>
                </c:pt>
                <c:pt idx="178">
                  <c:v>1.2989791910479207</c:v>
                </c:pt>
                <c:pt idx="179">
                  <c:v>1.3979708326641123</c:v>
                </c:pt>
                <c:pt idx="180">
                  <c:v>1.4939005239674439</c:v>
                </c:pt>
                <c:pt idx="181">
                  <c:v>1.6394685550071233</c:v>
                </c:pt>
                <c:pt idx="182">
                  <c:v>1.6385670693677228</c:v>
                </c:pt>
                <c:pt idx="183">
                  <c:v>1.5746771616002142</c:v>
                </c:pt>
                <c:pt idx="184">
                  <c:v>1.6172299320323085</c:v>
                </c:pt>
                <c:pt idx="185">
                  <c:v>1.5859394949469712</c:v>
                </c:pt>
                <c:pt idx="186">
                  <c:v>1.6119819212031248</c:v>
                </c:pt>
                <c:pt idx="187">
                  <c:v>1.5746058787739201</c:v>
                </c:pt>
                <c:pt idx="188">
                  <c:v>1.5719492643835289</c:v>
                </c:pt>
                <c:pt idx="189">
                  <c:v>1.603853777242648</c:v>
                </c:pt>
                <c:pt idx="190">
                  <c:v>1.5852135631568152</c:v>
                </c:pt>
                <c:pt idx="191">
                  <c:v>1.6545854650710825</c:v>
                </c:pt>
                <c:pt idx="192">
                  <c:v>1.7718248404698818</c:v>
                </c:pt>
                <c:pt idx="193">
                  <c:v>1.7951283280829016</c:v>
                </c:pt>
                <c:pt idx="194">
                  <c:v>1.6939556411800498</c:v>
                </c:pt>
                <c:pt idx="195">
                  <c:v>1.6223993318035899</c:v>
                </c:pt>
                <c:pt idx="196">
                  <c:v>1.6403284887547398</c:v>
                </c:pt>
                <c:pt idx="197">
                  <c:v>1.6913996136517304</c:v>
                </c:pt>
                <c:pt idx="198">
                  <c:v>1.7623141094618073</c:v>
                </c:pt>
                <c:pt idx="199">
                  <c:v>1.6538649847418327</c:v>
                </c:pt>
                <c:pt idx="200">
                  <c:v>1.6590641571533695</c:v>
                </c:pt>
                <c:pt idx="201">
                  <c:v>1.5696093365508994</c:v>
                </c:pt>
                <c:pt idx="202">
                  <c:v>1.561167799424259</c:v>
                </c:pt>
                <c:pt idx="203">
                  <c:v>1.5243934892947035</c:v>
                </c:pt>
                <c:pt idx="204">
                  <c:v>1.5731159771456842</c:v>
                </c:pt>
                <c:pt idx="205">
                  <c:v>1.5839191898578666</c:v>
                </c:pt>
                <c:pt idx="206">
                  <c:v>1.4927525595629147</c:v>
                </c:pt>
                <c:pt idx="207">
                  <c:v>1.4751879852536542</c:v>
                </c:pt>
                <c:pt idx="208">
                  <c:v>1.4935452959386295</c:v>
                </c:pt>
                <c:pt idx="209">
                  <c:v>1.4842025275740309</c:v>
                </c:pt>
                <c:pt idx="210">
                  <c:v>1.5539613632157485</c:v>
                </c:pt>
                <c:pt idx="211">
                  <c:v>1.48571978020962</c:v>
                </c:pt>
                <c:pt idx="212">
                  <c:v>1.4627190224973181</c:v>
                </c:pt>
                <c:pt idx="213">
                  <c:v>1.4736543498585906</c:v>
                </c:pt>
                <c:pt idx="214">
                  <c:v>1.4014409494138089</c:v>
                </c:pt>
                <c:pt idx="215">
                  <c:v>1.3382352070498502</c:v>
                </c:pt>
                <c:pt idx="216">
                  <c:v>1.479211041779519</c:v>
                </c:pt>
                <c:pt idx="217">
                  <c:v>1.4553434267539462</c:v>
                </c:pt>
                <c:pt idx="218">
                  <c:v>1.3881848374251691</c:v>
                </c:pt>
                <c:pt idx="219">
                  <c:v>1.356347135146607</c:v>
                </c:pt>
                <c:pt idx="220">
                  <c:v>1.3248026422136721</c:v>
                </c:pt>
                <c:pt idx="221">
                  <c:v>1.344139205618835</c:v>
                </c:pt>
                <c:pt idx="222">
                  <c:v>1.3908226900299123</c:v>
                </c:pt>
                <c:pt idx="223">
                  <c:v>1.3144471950487129</c:v>
                </c:pt>
                <c:pt idx="224">
                  <c:v>1.2624886340163257</c:v>
                </c:pt>
                <c:pt idx="225">
                  <c:v>1.2594718685842505</c:v>
                </c:pt>
                <c:pt idx="226">
                  <c:v>1.1967234178269894</c:v>
                </c:pt>
                <c:pt idx="227">
                  <c:v>1.130908971597987</c:v>
                </c:pt>
                <c:pt idx="228">
                  <c:v>1.238512933204287</c:v>
                </c:pt>
                <c:pt idx="229">
                  <c:v>1.2269241448202319</c:v>
                </c:pt>
                <c:pt idx="230">
                  <c:v>1.1930495995300343</c:v>
                </c:pt>
                <c:pt idx="231">
                  <c:v>1.1890658312391322</c:v>
                </c:pt>
                <c:pt idx="232">
                  <c:v>1.1851616612366882</c:v>
                </c:pt>
                <c:pt idx="233">
                  <c:v>1.2410068328513237</c:v>
                </c:pt>
                <c:pt idx="234">
                  <c:v>1.2893599108052944</c:v>
                </c:pt>
                <c:pt idx="235">
                  <c:v>1.240179381363512</c:v>
                </c:pt>
                <c:pt idx="236">
                  <c:v>1.2288438236233046</c:v>
                </c:pt>
                <c:pt idx="237">
                  <c:v>1.1947162586888616</c:v>
                </c:pt>
                <c:pt idx="238">
                  <c:v>1.2204465559451456</c:v>
                </c:pt>
                <c:pt idx="239">
                  <c:v>1.1876937006360739</c:v>
                </c:pt>
                <c:pt idx="240">
                  <c:v>1.2819691485988203</c:v>
                </c:pt>
                <c:pt idx="241">
                  <c:v>1.2459059485583417</c:v>
                </c:pt>
                <c:pt idx="242">
                  <c:v>1.2094795642451059</c:v>
                </c:pt>
                <c:pt idx="243">
                  <c:v>1.1734633895143947</c:v>
                </c:pt>
                <c:pt idx="244">
                  <c:v>1.1518379279416433</c:v>
                </c:pt>
                <c:pt idx="245">
                  <c:v>1.1504462310826373</c:v>
                </c:pt>
                <c:pt idx="246">
                  <c:v>1.2054028033679645</c:v>
                </c:pt>
                <c:pt idx="247">
                  <c:v>1.1095669315143653</c:v>
                </c:pt>
                <c:pt idx="248">
                  <c:v>1.1092266105126527</c:v>
                </c:pt>
                <c:pt idx="249">
                  <c:v>1.1253008667979985</c:v>
                </c:pt>
                <c:pt idx="250">
                  <c:v>1.1312066882000704</c:v>
                </c:pt>
                <c:pt idx="251">
                  <c:v>1.1098464685142129</c:v>
                </c:pt>
                <c:pt idx="252">
                  <c:v>1.1744369037186828</c:v>
                </c:pt>
                <c:pt idx="253">
                  <c:v>1.2163847404233143</c:v>
                </c:pt>
                <c:pt idx="254">
                  <c:v>1.1813447888758311</c:v>
                </c:pt>
                <c:pt idx="255">
                  <c:v>1.1323102625218253</c:v>
                </c:pt>
                <c:pt idx="256">
                  <c:v>1.060051981782796</c:v>
                </c:pt>
                <c:pt idx="257">
                  <c:v>1.1431588887368016</c:v>
                </c:pt>
                <c:pt idx="258">
                  <c:v>1.1705850621612688</c:v>
                </c:pt>
                <c:pt idx="259">
                  <c:v>1.0837595184714879</c:v>
                </c:pt>
                <c:pt idx="260">
                  <c:v>1.0971670384239958</c:v>
                </c:pt>
                <c:pt idx="261">
                  <c:v>1.0819030851764337</c:v>
                </c:pt>
                <c:pt idx="262">
                  <c:v>1.063110568865089</c:v>
                </c:pt>
                <c:pt idx="263">
                  <c:v>1.078784274173517</c:v>
                </c:pt>
                <c:pt idx="264">
                  <c:v>1.1547311728851237</c:v>
                </c:pt>
                <c:pt idx="265">
                  <c:v>1.1442295331312666</c:v>
                </c:pt>
                <c:pt idx="266">
                  <c:v>1.1826224749967111</c:v>
                </c:pt>
                <c:pt idx="267">
                  <c:v>1.0412884483432348</c:v>
                </c:pt>
                <c:pt idx="268">
                  <c:v>1.043807785886631</c:v>
                </c:pt>
                <c:pt idx="269">
                  <c:v>1.1453472871418808</c:v>
                </c:pt>
                <c:pt idx="270">
                  <c:v>1.1093958642763497</c:v>
                </c:pt>
                <c:pt idx="271">
                  <c:v>1.0690086958658169</c:v>
                </c:pt>
                <c:pt idx="272">
                  <c:v>1.0690526036579098</c:v>
                </c:pt>
                <c:pt idx="273">
                  <c:v>1.0801001465283731</c:v>
                </c:pt>
                <c:pt idx="274">
                  <c:v>1.0490034143249041</c:v>
                </c:pt>
                <c:pt idx="275">
                  <c:v>1.0548024285454156</c:v>
                </c:pt>
                <c:pt idx="276">
                  <c:v>1.1214949934833249</c:v>
                </c:pt>
                <c:pt idx="277">
                  <c:v>1.1650085398653454</c:v>
                </c:pt>
                <c:pt idx="278">
                  <c:v>1.1256127582933011</c:v>
                </c:pt>
                <c:pt idx="279">
                  <c:v>1.074644696860221</c:v>
                </c:pt>
                <c:pt idx="280">
                  <c:v>1.0183239531059789</c:v>
                </c:pt>
                <c:pt idx="281">
                  <c:v>1.0605812807424164</c:v>
                </c:pt>
                <c:pt idx="282">
                  <c:v>1.0336856980963698</c:v>
                </c:pt>
                <c:pt idx="283">
                  <c:v>1.0015518570942696</c:v>
                </c:pt>
                <c:pt idx="284">
                  <c:v>0.99938756756529745</c:v>
                </c:pt>
                <c:pt idx="285">
                  <c:v>1.0193655489808253</c:v>
                </c:pt>
                <c:pt idx="286">
                  <c:v>0.96117275305976591</c:v>
                </c:pt>
                <c:pt idx="287">
                  <c:v>0.94831536991463228</c:v>
                </c:pt>
                <c:pt idx="288">
                  <c:v>1.0225697920395638</c:v>
                </c:pt>
                <c:pt idx="289">
                  <c:v>1.035918206526097</c:v>
                </c:pt>
                <c:pt idx="290">
                  <c:v>1.0021629669095233</c:v>
                </c:pt>
                <c:pt idx="291">
                  <c:v>0.9269766525030253</c:v>
                </c:pt>
                <c:pt idx="292">
                  <c:v>0.95315587521085976</c:v>
                </c:pt>
                <c:pt idx="293">
                  <c:v>1.0070445747384789</c:v>
                </c:pt>
                <c:pt idx="294">
                  <c:v>0.96125131034118916</c:v>
                </c:pt>
                <c:pt idx="295">
                  <c:v>0.96125131034118949</c:v>
                </c:pt>
                <c:pt idx="296">
                  <c:v>0.90084087702228854</c:v>
                </c:pt>
                <c:pt idx="297">
                  <c:v>0.9362997078164359</c:v>
                </c:pt>
                <c:pt idx="298">
                  <c:v>0.94833043410242746</c:v>
                </c:pt>
                <c:pt idx="299">
                  <c:v>0.91688024722703121</c:v>
                </c:pt>
                <c:pt idx="300">
                  <c:v>0.97715956543776938</c:v>
                </c:pt>
                <c:pt idx="301">
                  <c:v>0.94514009327631821</c:v>
                </c:pt>
                <c:pt idx="302">
                  <c:v>0.91860808636029911</c:v>
                </c:pt>
                <c:pt idx="303">
                  <c:v>0.87271801556624073</c:v>
                </c:pt>
                <c:pt idx="304">
                  <c:v>0.84646684663309735</c:v>
                </c:pt>
                <c:pt idx="305">
                  <c:v>0.91327846302231808</c:v>
                </c:pt>
                <c:pt idx="306">
                  <c:v>0.92492912028491148</c:v>
                </c:pt>
                <c:pt idx="307">
                  <c:v>0.94766092274072211</c:v>
                </c:pt>
                <c:pt idx="308">
                  <c:v>0.92572310401443614</c:v>
                </c:pt>
                <c:pt idx="309">
                  <c:v>1.0160266748868518</c:v>
                </c:pt>
                <c:pt idx="310">
                  <c:v>1.0581635998661234</c:v>
                </c:pt>
                <c:pt idx="311">
                  <c:v>1.0649595182494991</c:v>
                </c:pt>
                <c:pt idx="312">
                  <c:v>1.1027405563839021</c:v>
                </c:pt>
                <c:pt idx="313">
                  <c:v>1.0866706314355283</c:v>
                </c:pt>
                <c:pt idx="314">
                  <c:v>1.0552105892925365</c:v>
                </c:pt>
                <c:pt idx="315">
                  <c:v>1.0135812442895291</c:v>
                </c:pt>
                <c:pt idx="316">
                  <c:v>1.0277794570066567</c:v>
                </c:pt>
                <c:pt idx="317">
                  <c:v>1.1071585252347562</c:v>
                </c:pt>
                <c:pt idx="318">
                  <c:v>1.1384719440315336</c:v>
                </c:pt>
                <c:pt idx="319">
                  <c:v>1.0759504578534751</c:v>
                </c:pt>
                <c:pt idx="320">
                  <c:v>0.99812886166556514</c:v>
                </c:pt>
                <c:pt idx="321">
                  <c:v>1.0476893915777183</c:v>
                </c:pt>
                <c:pt idx="322">
                  <c:v>1.0577141313575562</c:v>
                </c:pt>
                <c:pt idx="323">
                  <c:v>1.0647774511174455</c:v>
                </c:pt>
                <c:pt idx="324">
                  <c:v>1.066246515892578</c:v>
                </c:pt>
                <c:pt idx="325">
                  <c:v>1.1379107242339053</c:v>
                </c:pt>
                <c:pt idx="326">
                  <c:v>1.0713790464744446</c:v>
                </c:pt>
                <c:pt idx="327">
                  <c:v>1.0644534862969806</c:v>
                </c:pt>
                <c:pt idx="328">
                  <c:v>1.0992112199766018</c:v>
                </c:pt>
                <c:pt idx="329">
                  <c:v>1.1950305264651913</c:v>
                </c:pt>
                <c:pt idx="330">
                  <c:v>1.20016325420115</c:v>
                </c:pt>
                <c:pt idx="331">
                  <c:v>1.1127168442646154</c:v>
                </c:pt>
                <c:pt idx="332">
                  <c:v>1.020196059588548</c:v>
                </c:pt>
                <c:pt idx="333">
                  <c:v>1.0596187223405853</c:v>
                </c:pt>
                <c:pt idx="334">
                  <c:v>1.0364302943768293</c:v>
                </c:pt>
                <c:pt idx="335">
                  <c:v>1.0014784988572993</c:v>
                </c:pt>
                <c:pt idx="336">
                  <c:v>1.0907776667897757</c:v>
                </c:pt>
                <c:pt idx="337">
                  <c:v>1.1205483351594308</c:v>
                </c:pt>
                <c:pt idx="338">
                  <c:v>1.1130836006521776</c:v>
                </c:pt>
                <c:pt idx="339">
                  <c:v>1.0017209681139674</c:v>
                </c:pt>
                <c:pt idx="340">
                  <c:v>1.0261161170716919</c:v>
                </c:pt>
                <c:pt idx="341">
                  <c:v>1.0889519394953169</c:v>
                </c:pt>
                <c:pt idx="342">
                  <c:v>1.1451423581407527</c:v>
                </c:pt>
                <c:pt idx="343">
                  <c:v>1.0524626126473131</c:v>
                </c:pt>
                <c:pt idx="344">
                  <c:v>0.98457491086358739</c:v>
                </c:pt>
                <c:pt idx="345">
                  <c:v>1.0604754420849669</c:v>
                </c:pt>
                <c:pt idx="346">
                  <c:v>1.059071599591465</c:v>
                </c:pt>
                <c:pt idx="347">
                  <c:v>1.073960817131935</c:v>
                </c:pt>
                <c:pt idx="348">
                  <c:v>1.0567566862232534</c:v>
                </c:pt>
                <c:pt idx="349">
                  <c:v>1.1422301851721341</c:v>
                </c:pt>
                <c:pt idx="350">
                  <c:v>1.0468787427590727</c:v>
                </c:pt>
                <c:pt idx="351">
                  <c:v>0.98763994100138797</c:v>
                </c:pt>
                <c:pt idx="352">
                  <c:v>1.0331248418151167</c:v>
                </c:pt>
                <c:pt idx="353">
                  <c:v>1.0908076019581987</c:v>
                </c:pt>
                <c:pt idx="354">
                  <c:v>1.1233495830391738</c:v>
                </c:pt>
                <c:pt idx="355">
                  <c:v>1.0614987479204745</c:v>
                </c:pt>
                <c:pt idx="356">
                  <c:v>1.5629394076024623</c:v>
                </c:pt>
                <c:pt idx="357">
                  <c:v>1.5224590742128543</c:v>
                </c:pt>
                <c:pt idx="358">
                  <c:v>1.5031938786246757</c:v>
                </c:pt>
                <c:pt idx="359">
                  <c:v>1.1183369577280398</c:v>
                </c:pt>
                <c:pt idx="360">
                  <c:v>1.0914304412848606</c:v>
                </c:pt>
                <c:pt idx="361">
                  <c:v>1.1722366550787449</c:v>
                </c:pt>
                <c:pt idx="362">
                  <c:v>1.0944032014513385</c:v>
                </c:pt>
                <c:pt idx="363">
                  <c:v>1.0476484844349154</c:v>
                </c:pt>
                <c:pt idx="364">
                  <c:v>1.0802890769585325</c:v>
                </c:pt>
                <c:pt idx="365">
                  <c:v>1.0945150822652572</c:v>
                </c:pt>
                <c:pt idx="366">
                  <c:v>1.2048896977206955</c:v>
                </c:pt>
                <c:pt idx="367">
                  <c:v>1.0972711978506742</c:v>
                </c:pt>
                <c:pt idx="368">
                  <c:v>1.0447145885018414</c:v>
                </c:pt>
                <c:pt idx="369">
                  <c:v>1.006906760574084</c:v>
                </c:pt>
                <c:pt idx="370">
                  <c:v>1.0194616426410199</c:v>
                </c:pt>
                <c:pt idx="371">
                  <c:v>1.067325476820163</c:v>
                </c:pt>
                <c:pt idx="372">
                  <c:v>1.1152669672160405</c:v>
                </c:pt>
                <c:pt idx="373">
                  <c:v>1.1301146772223911</c:v>
                </c:pt>
                <c:pt idx="374">
                  <c:v>1.0486064610730195</c:v>
                </c:pt>
                <c:pt idx="375">
                  <c:v>1.0078487900838444</c:v>
                </c:pt>
                <c:pt idx="376">
                  <c:v>1.0262056125278567</c:v>
                </c:pt>
                <c:pt idx="377">
                  <c:v>1.0397723455700507</c:v>
                </c:pt>
                <c:pt idx="378">
                  <c:v>1.1423230895050343</c:v>
                </c:pt>
                <c:pt idx="379">
                  <c:v>1.0112045756806836</c:v>
                </c:pt>
                <c:pt idx="380">
                  <c:v>1.0065094259319165</c:v>
                </c:pt>
                <c:pt idx="381">
                  <c:v>0.99943045005132602</c:v>
                </c:pt>
                <c:pt idx="382">
                  <c:v>0.96646631749748169</c:v>
                </c:pt>
                <c:pt idx="383">
                  <c:v>1.0654116766848045</c:v>
                </c:pt>
                <c:pt idx="384">
                  <c:v>1.092228577407734</c:v>
                </c:pt>
                <c:pt idx="385">
                  <c:v>1.1074681549758958</c:v>
                </c:pt>
                <c:pt idx="386">
                  <c:v>1.0940301827720871</c:v>
                </c:pt>
                <c:pt idx="387">
                  <c:v>1.0254098234961713</c:v>
                </c:pt>
                <c:pt idx="388">
                  <c:v>1.1825758809842666</c:v>
                </c:pt>
                <c:pt idx="389">
                  <c:v>1.2195080975540917</c:v>
                </c:pt>
                <c:pt idx="390">
                  <c:v>1.3869891043228149</c:v>
                </c:pt>
                <c:pt idx="391">
                  <c:v>1.3947423139953057</c:v>
                </c:pt>
                <c:pt idx="392">
                  <c:v>1.4195558374048569</c:v>
                </c:pt>
                <c:pt idx="393">
                  <c:v>1.4864572318236462</c:v>
                </c:pt>
                <c:pt idx="394">
                  <c:v>1.548124606069669</c:v>
                </c:pt>
                <c:pt idx="395">
                  <c:v>1.6707031392775431</c:v>
                </c:pt>
                <c:pt idx="396">
                  <c:v>1.8149222730306818</c:v>
                </c:pt>
                <c:pt idx="397">
                  <c:v>1.9399389849441457</c:v>
                </c:pt>
                <c:pt idx="398">
                  <c:v>1.9665581660373443</c:v>
                </c:pt>
                <c:pt idx="399">
                  <c:v>1.8991136493272918</c:v>
                </c:pt>
                <c:pt idx="400">
                  <c:v>2.001045645023968</c:v>
                </c:pt>
                <c:pt idx="401">
                  <c:v>2.0978404834204034</c:v>
                </c:pt>
                <c:pt idx="402">
                  <c:v>2.1848280182631661</c:v>
                </c:pt>
                <c:pt idx="403">
                  <c:v>2.1200269540065491</c:v>
                </c:pt>
                <c:pt idx="404">
                  <c:v>2.1367236028794276</c:v>
                </c:pt>
                <c:pt idx="405">
                  <c:v>2.1593612056176554</c:v>
                </c:pt>
                <c:pt idx="406">
                  <c:v>2.0913856357809824</c:v>
                </c:pt>
                <c:pt idx="407">
                  <c:v>2.0568293411888869</c:v>
                </c:pt>
                <c:pt idx="408">
                  <c:v>2.1171997293305975</c:v>
                </c:pt>
                <c:pt idx="409">
                  <c:v>2.1076304520596065</c:v>
                </c:pt>
                <c:pt idx="410">
                  <c:v>2.0831108996902121</c:v>
                </c:pt>
                <c:pt idx="411">
                  <c:v>2.0216996284698427</c:v>
                </c:pt>
                <c:pt idx="412">
                  <c:v>2.0419768333051924</c:v>
                </c:pt>
                <c:pt idx="413">
                  <c:v>2.0473227914144121</c:v>
                </c:pt>
                <c:pt idx="414">
                  <c:v>2.1982265579325531</c:v>
                </c:pt>
                <c:pt idx="415">
                  <c:v>2.1370674165447245</c:v>
                </c:pt>
                <c:pt idx="416">
                  <c:v>2.1014679029047239</c:v>
                </c:pt>
                <c:pt idx="417">
                  <c:v>2.0847982332756785</c:v>
                </c:pt>
                <c:pt idx="418">
                  <c:v>2.0649148818747363</c:v>
                </c:pt>
                <c:pt idx="419">
                  <c:v>1.9724179711869452</c:v>
                </c:pt>
                <c:pt idx="420">
                  <c:v>1.9507988944354591</c:v>
                </c:pt>
                <c:pt idx="421">
                  <c:v>1.90334721273994</c:v>
                </c:pt>
                <c:pt idx="422">
                  <c:v>1.869645824803212</c:v>
                </c:pt>
                <c:pt idx="423">
                  <c:v>1.8762359191982754</c:v>
                </c:pt>
                <c:pt idx="424">
                  <c:v>1.9413239748970812</c:v>
                </c:pt>
                <c:pt idx="425">
                  <c:v>2.0249101768942244</c:v>
                </c:pt>
                <c:pt idx="426">
                  <c:v>2.1441862544745387</c:v>
                </c:pt>
                <c:pt idx="427">
                  <c:v>2.0734433551314524</c:v>
                </c:pt>
                <c:pt idx="428">
                  <c:v>2.0405491457758456</c:v>
                </c:pt>
                <c:pt idx="429">
                  <c:v>2.0101538168376418</c:v>
                </c:pt>
                <c:pt idx="430">
                  <c:v>1.9010297961142755</c:v>
                </c:pt>
                <c:pt idx="431">
                  <c:v>1.866136465032086</c:v>
                </c:pt>
                <c:pt idx="432">
                  <c:v>1.8399245769812391</c:v>
                </c:pt>
                <c:pt idx="433">
                  <c:v>1.825096027666512</c:v>
                </c:pt>
                <c:pt idx="434">
                  <c:v>1.7827976180539324</c:v>
                </c:pt>
                <c:pt idx="435">
                  <c:v>1.7486974744485841</c:v>
                </c:pt>
                <c:pt idx="436">
                  <c:v>1.8129421346732142</c:v>
                </c:pt>
                <c:pt idx="437">
                  <c:v>1.845392497380369</c:v>
                </c:pt>
                <c:pt idx="438">
                  <c:v>1.9622155324832096</c:v>
                </c:pt>
                <c:pt idx="439">
                  <c:v>1.8753405132978722</c:v>
                </c:pt>
                <c:pt idx="440">
                  <c:v>1.7796537154566832</c:v>
                </c:pt>
                <c:pt idx="441">
                  <c:v>1.7774965197015216</c:v>
                </c:pt>
                <c:pt idx="442">
                  <c:v>1.6845710408993546</c:v>
                </c:pt>
                <c:pt idx="443">
                  <c:v>1.691140178116769</c:v>
                </c:pt>
                <c:pt idx="444">
                  <c:v>1.737199247205051</c:v>
                </c:pt>
                <c:pt idx="445">
                  <c:v>1.6659384803792014</c:v>
                </c:pt>
                <c:pt idx="446">
                  <c:v>1.5796938478899083</c:v>
                </c:pt>
                <c:pt idx="447">
                  <c:v>1.4968865647587004</c:v>
                </c:pt>
                <c:pt idx="448">
                  <c:v>1.617557998203162</c:v>
                </c:pt>
                <c:pt idx="449">
                  <c:v>1.6736858993837282</c:v>
                </c:pt>
                <c:pt idx="450">
                  <c:v>1.7500507281277329</c:v>
                </c:pt>
                <c:pt idx="451">
                  <c:v>1.663584769620799</c:v>
                </c:pt>
                <c:pt idx="452">
                  <c:v>1.5995522332636642</c:v>
                </c:pt>
                <c:pt idx="453">
                  <c:v>1.5986282384900998</c:v>
                </c:pt>
                <c:pt idx="454">
                  <c:v>1.4576245702358006</c:v>
                </c:pt>
                <c:pt idx="455">
                  <c:v>1.3695239750976784</c:v>
                </c:pt>
                <c:pt idx="456">
                  <c:v>1.4146190083465973</c:v>
                </c:pt>
                <c:pt idx="457">
                  <c:v>1.4233389889801447</c:v>
                </c:pt>
                <c:pt idx="458">
                  <c:v>1.3625666057488861</c:v>
                </c:pt>
                <c:pt idx="459">
                  <c:v>1.2205719636167902</c:v>
                </c:pt>
                <c:pt idx="460">
                  <c:v>1.3330171393787671</c:v>
                </c:pt>
                <c:pt idx="461">
                  <c:v>1.3698815679481495</c:v>
                </c:pt>
                <c:pt idx="462">
                  <c:v>1.4882190424689996</c:v>
                </c:pt>
                <c:pt idx="463">
                  <c:v>1.3965613747592291</c:v>
                </c:pt>
                <c:pt idx="464">
                  <c:v>1.3127708661220268</c:v>
                </c:pt>
                <c:pt idx="465">
                  <c:v>1.2897460594858137</c:v>
                </c:pt>
                <c:pt idx="466">
                  <c:v>1.1923240896223972</c:v>
                </c:pt>
                <c:pt idx="467">
                  <c:v>1.1104255481387231</c:v>
                </c:pt>
                <c:pt idx="468">
                  <c:v>1.155686914738572</c:v>
                </c:pt>
                <c:pt idx="469">
                  <c:v>1.1073852269270739</c:v>
                </c:pt>
                <c:pt idx="470">
                  <c:v>1.0466681831957472</c:v>
                </c:pt>
                <c:pt idx="471">
                  <c:v>1.0151022869943818</c:v>
                </c:pt>
                <c:pt idx="472">
                  <c:v>1.1202477860013011</c:v>
                </c:pt>
                <c:pt idx="473">
                  <c:v>1.1831883594244625</c:v>
                </c:pt>
                <c:pt idx="474">
                  <c:v>1.2528432968773913</c:v>
                </c:pt>
                <c:pt idx="475">
                  <c:v>1.1502901142489117</c:v>
                </c:pt>
                <c:pt idx="476">
                  <c:v>1.0949326696287798</c:v>
                </c:pt>
                <c:pt idx="477">
                  <c:v>1.1210345076521668</c:v>
                </c:pt>
                <c:pt idx="478">
                  <c:v>1.062157988171597</c:v>
                </c:pt>
                <c:pt idx="479">
                  <c:v>1.0267364584459049</c:v>
                </c:pt>
                <c:pt idx="480">
                  <c:v>1.0348696062986957</c:v>
                </c:pt>
                <c:pt idx="481">
                  <c:v>1.0185243427305473</c:v>
                </c:pt>
                <c:pt idx="482">
                  <c:v>0.99131123224932438</c:v>
                </c:pt>
                <c:pt idx="483">
                  <c:v>0.97048062992582429</c:v>
                </c:pt>
                <c:pt idx="484">
                  <c:v>0.99409686219632087</c:v>
                </c:pt>
                <c:pt idx="485">
                  <c:v>1.0873690397337177</c:v>
                </c:pt>
                <c:pt idx="486">
                  <c:v>1.1248582677159731</c:v>
                </c:pt>
                <c:pt idx="487">
                  <c:v>1.0826667755772204</c:v>
                </c:pt>
                <c:pt idx="488">
                  <c:v>1.075745588616831</c:v>
                </c:pt>
                <c:pt idx="489">
                  <c:v>1.0892798594690443</c:v>
                </c:pt>
                <c:pt idx="490">
                  <c:v>0.9783889298020414</c:v>
                </c:pt>
                <c:pt idx="491">
                  <c:v>0.9634652594268508</c:v>
                </c:pt>
                <c:pt idx="492">
                  <c:v>0.97789653473824134</c:v>
                </c:pt>
                <c:pt idx="493">
                  <c:v>0.94128873880224329</c:v>
                </c:pt>
                <c:pt idx="494">
                  <c:v>0.89371729995838078</c:v>
                </c:pt>
                <c:pt idx="495">
                  <c:v>0.8636325749355428</c:v>
                </c:pt>
                <c:pt idx="496">
                  <c:v>0.90169002321151559</c:v>
                </c:pt>
                <c:pt idx="497">
                  <c:v>0.97730157441136822</c:v>
                </c:pt>
                <c:pt idx="498">
                  <c:v>1.0325241510245555</c:v>
                </c:pt>
                <c:pt idx="499">
                  <c:v>0.95916843235828697</c:v>
                </c:pt>
                <c:pt idx="500">
                  <c:v>0.89502935763046787</c:v>
                </c:pt>
                <c:pt idx="501">
                  <c:v>0.90117610229462852</c:v>
                </c:pt>
                <c:pt idx="502">
                  <c:v>0.86165479142858414</c:v>
                </c:pt>
                <c:pt idx="503">
                  <c:v>0.85146692147572434</c:v>
                </c:pt>
                <c:pt idx="504">
                  <c:v>0.87728942470194959</c:v>
                </c:pt>
                <c:pt idx="505">
                  <c:v>0.86973840777511024</c:v>
                </c:pt>
                <c:pt idx="506">
                  <c:v>0.79237437039390846</c:v>
                </c:pt>
                <c:pt idx="507">
                  <c:v>0.75712668446339337</c:v>
                </c:pt>
                <c:pt idx="508">
                  <c:v>0.76957714336630145</c:v>
                </c:pt>
                <c:pt idx="509">
                  <c:v>0.89516843700626825</c:v>
                </c:pt>
                <c:pt idx="510">
                  <c:v>0.88748440630163827</c:v>
                </c:pt>
                <c:pt idx="511">
                  <c:v>0.81296886001060265</c:v>
                </c:pt>
                <c:pt idx="512">
                  <c:v>0.78199378879520909</c:v>
                </c:pt>
                <c:pt idx="513">
                  <c:v>0.82373960617145914</c:v>
                </c:pt>
                <c:pt idx="514">
                  <c:v>0.7751234266428878</c:v>
                </c:pt>
                <c:pt idx="515">
                  <c:v>0.81396234180553517</c:v>
                </c:pt>
                <c:pt idx="516">
                  <c:v>0.83458165005722784</c:v>
                </c:pt>
                <c:pt idx="517">
                  <c:v>0.81723525951084297</c:v>
                </c:pt>
                <c:pt idx="518">
                  <c:v>0.77038024006701689</c:v>
                </c:pt>
                <c:pt idx="519">
                  <c:v>0.699609220368407</c:v>
                </c:pt>
                <c:pt idx="520">
                  <c:v>0.75526992066493992</c:v>
                </c:pt>
                <c:pt idx="521">
                  <c:v>0.90958837965761385</c:v>
                </c:pt>
                <c:pt idx="522">
                  <c:v>0.9514092662134076</c:v>
                </c:pt>
                <c:pt idx="523">
                  <c:v>0.85556044407708998</c:v>
                </c:pt>
                <c:pt idx="524">
                  <c:v>0.78612716424720197</c:v>
                </c:pt>
                <c:pt idx="525">
                  <c:v>0.81356108108307512</c:v>
                </c:pt>
                <c:pt idx="526">
                  <c:v>0.78780501057931696</c:v>
                </c:pt>
                <c:pt idx="527">
                  <c:v>0.78408662578486432</c:v>
                </c:pt>
                <c:pt idx="528">
                  <c:v>0.81641576042942166</c:v>
                </c:pt>
                <c:pt idx="529">
                  <c:v>0.83294657691835183</c:v>
                </c:pt>
                <c:pt idx="530">
                  <c:v>1.0776467180758231</c:v>
                </c:pt>
                <c:pt idx="531">
                  <c:v>4.14946468148087</c:v>
                </c:pt>
                <c:pt idx="532">
                  <c:v>3.7447699583307292</c:v>
                </c:pt>
                <c:pt idx="533">
                  <c:v>2.8250779292122976</c:v>
                </c:pt>
                <c:pt idx="534">
                  <c:v>2.8137417893514782</c:v>
                </c:pt>
                <c:pt idx="535">
                  <c:v>2.4672020011109179</c:v>
                </c:pt>
                <c:pt idx="536">
                  <c:v>2.2996725587681</c:v>
                </c:pt>
                <c:pt idx="537">
                  <c:v>2.1065195203928018</c:v>
                </c:pt>
                <c:pt idx="538">
                  <c:v>1.7490242177527773</c:v>
                </c:pt>
                <c:pt idx="539">
                  <c:v>1.676133792331604</c:v>
                </c:pt>
                <c:pt idx="540">
                  <c:v>1.695732940082733</c:v>
                </c:pt>
                <c:pt idx="541">
                  <c:v>1.6302309840094706</c:v>
                </c:pt>
                <c:pt idx="542">
                  <c:v>1.5933535421255618</c:v>
                </c:pt>
                <c:pt idx="543">
                  <c:v>1.5841356363284407</c:v>
                </c:pt>
                <c:pt idx="544">
                  <c:v>1.4897870002528733</c:v>
                </c:pt>
                <c:pt idx="545">
                  <c:v>1.5299673199124226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84-4BD9-AABA-4A7635044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260319"/>
        <c:axId val="234534463"/>
      </c:lineChart>
      <c:catAx>
        <c:axId val="697260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4534463"/>
        <c:crosses val="autoZero"/>
        <c:auto val="1"/>
        <c:lblAlgn val="ctr"/>
        <c:lblOffset val="100"/>
        <c:noMultiLvlLbl val="0"/>
      </c:catAx>
      <c:valAx>
        <c:axId val="23453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260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Argiculture and Fish</c:v>
                </c:pt>
                <c:pt idx="1">
                  <c:v>Mining</c:v>
                </c:pt>
                <c:pt idx="2">
                  <c:v>Utilities</c:v>
                </c:pt>
                <c:pt idx="3">
                  <c:v>Construction</c:v>
                </c:pt>
                <c:pt idx="4">
                  <c:v>Manufacturing</c:v>
                </c:pt>
                <c:pt idx="5">
                  <c:v>Wholesale Trade</c:v>
                </c:pt>
                <c:pt idx="6">
                  <c:v>Retail Trade</c:v>
                </c:pt>
                <c:pt idx="7">
                  <c:v>Tranportation &amp; Warehousing</c:v>
                </c:pt>
                <c:pt idx="8">
                  <c:v>Information</c:v>
                </c:pt>
                <c:pt idx="9">
                  <c:v>Finance</c:v>
                </c:pt>
                <c:pt idx="10">
                  <c:v>Real Estate</c:v>
                </c:pt>
                <c:pt idx="11">
                  <c:v>Professional Business Services</c:v>
                </c:pt>
                <c:pt idx="12">
                  <c:v>Management of Companies</c:v>
                </c:pt>
                <c:pt idx="13">
                  <c:v>Administrative Support</c:v>
                </c:pt>
                <c:pt idx="14">
                  <c:v>Education</c:v>
                </c:pt>
                <c:pt idx="15">
                  <c:v>Health Care</c:v>
                </c:pt>
                <c:pt idx="16">
                  <c:v>Arts &amp; Entertainment.</c:v>
                </c:pt>
                <c:pt idx="17">
                  <c:v>Accommodations &amp; Food</c:v>
                </c:pt>
                <c:pt idx="18">
                  <c:v>Other Services</c:v>
                </c:pt>
                <c:pt idx="19">
                  <c:v>Public Administration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103.59127919570619</c:v>
                </c:pt>
                <c:pt idx="1">
                  <c:v>-446.28823765756624</c:v>
                </c:pt>
                <c:pt idx="2">
                  <c:v>-68.519616209480773</c:v>
                </c:pt>
                <c:pt idx="3">
                  <c:v>-51.844744895777694</c:v>
                </c:pt>
                <c:pt idx="4">
                  <c:v>-1150.0070718032293</c:v>
                </c:pt>
                <c:pt idx="5">
                  <c:v>-614.22019412222653</c:v>
                </c:pt>
                <c:pt idx="6">
                  <c:v>-3439.0134866171356</c:v>
                </c:pt>
                <c:pt idx="7">
                  <c:v>-940.27571978074047</c:v>
                </c:pt>
                <c:pt idx="8">
                  <c:v>-421.4943682554931</c:v>
                </c:pt>
                <c:pt idx="9">
                  <c:v>-224.57746524778668</c:v>
                </c:pt>
                <c:pt idx="10">
                  <c:v>-529.09370570986994</c:v>
                </c:pt>
                <c:pt idx="11">
                  <c:v>-572.23163444814418</c:v>
                </c:pt>
                <c:pt idx="12">
                  <c:v>-110.10952195672485</c:v>
                </c:pt>
                <c:pt idx="13">
                  <c:v>-1643.1103731006515</c:v>
                </c:pt>
                <c:pt idx="14">
                  <c:v>-3363.9614216560003</c:v>
                </c:pt>
                <c:pt idx="15">
                  <c:v>-3299.18243640117</c:v>
                </c:pt>
                <c:pt idx="16">
                  <c:v>-3637.5617717936329</c:v>
                </c:pt>
                <c:pt idx="17">
                  <c:v>-14312.540274966377</c:v>
                </c:pt>
                <c:pt idx="18">
                  <c:v>-2220.6824830291298</c:v>
                </c:pt>
                <c:pt idx="19">
                  <c:v>40.797770022705663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9-459F-BC63-B77462AF5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8657120"/>
        <c:axId val="468657448"/>
      </c:barChart>
      <c:catAx>
        <c:axId val="46865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448"/>
        <c:crosses val="autoZero"/>
        <c:auto val="1"/>
        <c:lblAlgn val="ctr"/>
        <c:lblOffset val="100"/>
        <c:noMultiLvlLbl val="0"/>
      </c:catAx>
      <c:valAx>
        <c:axId val="468657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Argiculture and Fish</c:v>
                </c:pt>
                <c:pt idx="1">
                  <c:v>Mining</c:v>
                </c:pt>
                <c:pt idx="2">
                  <c:v>Utilities</c:v>
                </c:pt>
                <c:pt idx="3">
                  <c:v>Construction</c:v>
                </c:pt>
                <c:pt idx="4">
                  <c:v>Manufacturing</c:v>
                </c:pt>
                <c:pt idx="5">
                  <c:v>Wholesale Trade</c:v>
                </c:pt>
                <c:pt idx="6">
                  <c:v>Retail Trade</c:v>
                </c:pt>
                <c:pt idx="7">
                  <c:v>Tranportation &amp; Warehousing</c:v>
                </c:pt>
                <c:pt idx="8">
                  <c:v>Information</c:v>
                </c:pt>
                <c:pt idx="9">
                  <c:v>Finance</c:v>
                </c:pt>
                <c:pt idx="10">
                  <c:v>Real Estate</c:v>
                </c:pt>
                <c:pt idx="11">
                  <c:v>Professional Business Services</c:v>
                </c:pt>
                <c:pt idx="12">
                  <c:v>Management of Companies</c:v>
                </c:pt>
                <c:pt idx="13">
                  <c:v>Administrative Support</c:v>
                </c:pt>
                <c:pt idx="14">
                  <c:v>Education</c:v>
                </c:pt>
                <c:pt idx="15">
                  <c:v>Health Care</c:v>
                </c:pt>
                <c:pt idx="16">
                  <c:v>Arts &amp; Entertainment.</c:v>
                </c:pt>
                <c:pt idx="17">
                  <c:v>Accommodations &amp; Food</c:v>
                </c:pt>
                <c:pt idx="18">
                  <c:v>Other Services</c:v>
                </c:pt>
                <c:pt idx="19">
                  <c:v>Public Administration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199.54601274626111</c:v>
                </c:pt>
                <c:pt idx="1">
                  <c:v>-139.01283541823796</c:v>
                </c:pt>
                <c:pt idx="2">
                  <c:v>9.6952617906613341</c:v>
                </c:pt>
                <c:pt idx="3">
                  <c:v>1388.3458491418423</c:v>
                </c:pt>
                <c:pt idx="4">
                  <c:v>787.82091731402761</c:v>
                </c:pt>
                <c:pt idx="5">
                  <c:v>358.45688958476603</c:v>
                </c:pt>
                <c:pt idx="6">
                  <c:v>4108.7045143233263</c:v>
                </c:pt>
                <c:pt idx="7">
                  <c:v>1021.4801770098074</c:v>
                </c:pt>
                <c:pt idx="8">
                  <c:v>-10.427590404103285</c:v>
                </c:pt>
                <c:pt idx="9">
                  <c:v>177.64582672950201</c:v>
                </c:pt>
                <c:pt idx="10">
                  <c:v>551.49221564826075</c:v>
                </c:pt>
                <c:pt idx="11">
                  <c:v>820.56862418185847</c:v>
                </c:pt>
                <c:pt idx="12">
                  <c:v>133.24146475823341</c:v>
                </c:pt>
                <c:pt idx="13">
                  <c:v>1992.6419553798842</c:v>
                </c:pt>
                <c:pt idx="14">
                  <c:v>928.78286120652047</c:v>
                </c:pt>
                <c:pt idx="15">
                  <c:v>2439.4890109185508</c:v>
                </c:pt>
                <c:pt idx="16">
                  <c:v>2223.3470165311992</c:v>
                </c:pt>
                <c:pt idx="17">
                  <c:v>9574.6845848750163</c:v>
                </c:pt>
                <c:pt idx="18">
                  <c:v>1206.9539331066335</c:v>
                </c:pt>
                <c:pt idx="19">
                  <c:v>952.71155755277141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9-459F-BC63-B77462AF5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8657120"/>
        <c:axId val="468657448"/>
      </c:barChart>
      <c:catAx>
        <c:axId val="46865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448"/>
        <c:crosses val="autoZero"/>
        <c:auto val="1"/>
        <c:lblAlgn val="ctr"/>
        <c:lblOffset val="100"/>
        <c:noMultiLvlLbl val="0"/>
      </c:catAx>
      <c:valAx>
        <c:axId val="468657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Employment</a:t>
            </a:r>
            <a:r>
              <a:rPr lang="en-US" baseline="0" dirty="0"/>
              <a:t> Growth, Percent</a:t>
            </a:r>
            <a:endParaRPr lang="en-US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53186852969637"/>
          <c:y val="0.12536580871113043"/>
          <c:w val="0.79563789274351315"/>
          <c:h val="0.77706283842082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1.2</c:v>
                </c:pt>
                <c:pt idx="2">
                  <c:v>1.2</c:v>
                </c:pt>
                <c:pt idx="3">
                  <c:v>-3.1</c:v>
                </c:pt>
                <c:pt idx="4">
                  <c:v>4</c:v>
                </c:pt>
                <c:pt idx="5">
                  <c:v>1.9</c:v>
                </c:pt>
                <c:pt idx="6">
                  <c:v>0.8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1-4B97-9510-3C33611A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617600"/>
        <c:axId val="155310176"/>
      </c:barChart>
      <c:catAx>
        <c:axId val="1556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0176"/>
        <c:crosses val="autoZero"/>
        <c:auto val="1"/>
        <c:lblAlgn val="ctr"/>
        <c:lblOffset val="100"/>
        <c:noMultiLvlLbl val="0"/>
      </c:catAx>
      <c:valAx>
        <c:axId val="155310176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Wage</a:t>
            </a:r>
            <a:r>
              <a:rPr lang="en-US" baseline="0" dirty="0"/>
              <a:t> and Salary Growth, Pct.</a:t>
            </a:r>
            <a:endParaRPr lang="en-US" dirty="0"/>
          </a:p>
        </c:rich>
      </c:tx>
      <c:layout>
        <c:manualLayout>
          <c:xMode val="edge"/>
          <c:yMode val="edge"/>
          <c:x val="0.24859946476360392"/>
          <c:y val="1.7511850949788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2.4</c:v>
                </c:pt>
                <c:pt idx="1">
                  <c:v>3.1</c:v>
                </c:pt>
                <c:pt idx="2">
                  <c:v>2</c:v>
                </c:pt>
                <c:pt idx="3">
                  <c:v>1.8</c:v>
                </c:pt>
                <c:pt idx="4">
                  <c:v>6</c:v>
                </c:pt>
                <c:pt idx="5">
                  <c:v>2.1</c:v>
                </c:pt>
                <c:pt idx="6">
                  <c:v>2.2999999999999998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C-426B-9830-E48DCBB1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12416"/>
        <c:axId val="155312976"/>
      </c:barChart>
      <c:catAx>
        <c:axId val="1553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2976"/>
        <c:crosses val="autoZero"/>
        <c:auto val="1"/>
        <c:lblAlgn val="ctr"/>
        <c:lblOffset val="100"/>
        <c:noMultiLvlLbl val="0"/>
      </c:catAx>
      <c:valAx>
        <c:axId val="155312976"/>
        <c:scaling>
          <c:orientation val="minMax"/>
          <c:max val="6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Personal Income</a:t>
            </a:r>
            <a:r>
              <a:rPr lang="en-US" baseline="0" dirty="0"/>
              <a:t> Growth, Pct.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3.7</c:v>
                </c:pt>
                <c:pt idx="2">
                  <c:v>1.8</c:v>
                </c:pt>
                <c:pt idx="3">
                  <c:v>6.9</c:v>
                </c:pt>
                <c:pt idx="4">
                  <c:v>3.6</c:v>
                </c:pt>
                <c:pt idx="5">
                  <c:v>-2.1</c:v>
                </c:pt>
                <c:pt idx="6">
                  <c:v>1.9</c:v>
                </c:pt>
                <c:pt idx="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6-4514-81AF-3CBCF0817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15216"/>
        <c:axId val="155315776"/>
      </c:barChart>
      <c:catAx>
        <c:axId val="1553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5776"/>
        <c:crosses val="autoZero"/>
        <c:auto val="1"/>
        <c:lblAlgn val="ctr"/>
        <c:lblOffset val="100"/>
        <c:noMultiLvlLbl val="0"/>
      </c:catAx>
      <c:valAx>
        <c:axId val="1553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63500">
              <a:solidFill>
                <a:schemeClr val="bg1"/>
              </a:solidFill>
              <a:round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Wheat</c:v>
                </c:pt>
                <c:pt idx="1">
                  <c:v>Beef</c:v>
                </c:pt>
                <c:pt idx="2">
                  <c:v>Barley</c:v>
                </c:pt>
                <c:pt idx="3">
                  <c:v>Lumber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1.1000000000000001</c:v>
                </c:pt>
                <c:pt idx="2">
                  <c:v>106.64</c:v>
                </c:pt>
                <c:pt idx="3">
                  <c:v>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E-4A53-8968-08964B5B37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3500">
              <a:solidFill>
                <a:prstClr val="white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Wheat</c:v>
                </c:pt>
                <c:pt idx="1">
                  <c:v>Beef</c:v>
                </c:pt>
                <c:pt idx="2">
                  <c:v>Barley</c:v>
                </c:pt>
                <c:pt idx="3">
                  <c:v>Lumber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0.2</c:v>
                </c:pt>
                <c:pt idx="2">
                  <c:v>12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E-4A53-8968-08964B5B3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62048512"/>
        <c:axId val="62042112"/>
      </c:barChart>
      <c:catAx>
        <c:axId val="6204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2042112"/>
        <c:crosses val="autoZero"/>
        <c:auto val="1"/>
        <c:lblAlgn val="ctr"/>
        <c:lblOffset val="100"/>
        <c:noMultiLvlLbl val="0"/>
      </c:catAx>
      <c:valAx>
        <c:axId val="620421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204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63500">
              <a:solidFill>
                <a:schemeClr val="bg1"/>
              </a:solidFill>
              <a:round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Oil</c:v>
                </c:pt>
                <c:pt idx="1">
                  <c:v>Zinc</c:v>
                </c:pt>
                <c:pt idx="2">
                  <c:v>Palladium</c:v>
                </c:pt>
                <c:pt idx="3">
                  <c:v>Copper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900</c:v>
                </c:pt>
                <c:pt idx="2">
                  <c:v>1000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C-4391-8AD2-B3795B906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3500">
              <a:solidFill>
                <a:prstClr val="white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Oil</c:v>
                </c:pt>
                <c:pt idx="1">
                  <c:v>Zinc</c:v>
                </c:pt>
                <c:pt idx="2">
                  <c:v>Palladium</c:v>
                </c:pt>
                <c:pt idx="3">
                  <c:v>Copper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500</c:v>
                </c:pt>
                <c:pt idx="2">
                  <c:v>90</c:v>
                </c:pt>
                <c:pt idx="3">
                  <c:v>814.09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C-4391-8AD2-B3795B906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64820352"/>
        <c:axId val="64821888"/>
      </c:barChart>
      <c:catAx>
        <c:axId val="64820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4821888"/>
        <c:crosses val="autoZero"/>
        <c:auto val="1"/>
        <c:lblAlgn val="ctr"/>
        <c:lblOffset val="100"/>
        <c:noMultiLvlLbl val="0"/>
      </c:catAx>
      <c:valAx>
        <c:axId val="648218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482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Sheet1!$A$2:$A$113</c:f>
              <c:numCache>
                <c:formatCode>General</c:formatCode>
                <c:ptCount val="112"/>
                <c:pt idx="0">
                  <c:v>1</c:v>
                </c:pt>
              </c:numCache>
            </c:numRef>
          </c:cat>
          <c:val>
            <c:numRef>
              <c:f>Sheet1!$B$2:$B$113</c:f>
              <c:numCache>
                <c:formatCode>General</c:formatCode>
                <c:ptCount val="112"/>
                <c:pt idx="0">
                  <c:v>2060</c:v>
                </c:pt>
                <c:pt idx="1">
                  <c:v>1990</c:v>
                </c:pt>
                <c:pt idx="2">
                  <c:v>2081</c:v>
                </c:pt>
                <c:pt idx="3">
                  <c:v>2127</c:v>
                </c:pt>
                <c:pt idx="4">
                  <c:v>2186</c:v>
                </c:pt>
                <c:pt idx="5">
                  <c:v>2040</c:v>
                </c:pt>
                <c:pt idx="6">
                  <c:v>2248</c:v>
                </c:pt>
                <c:pt idx="7">
                  <c:v>2300</c:v>
                </c:pt>
                <c:pt idx="8">
                  <c:v>2259</c:v>
                </c:pt>
                <c:pt idx="9">
                  <c:v>2445</c:v>
                </c:pt>
                <c:pt idx="10">
                  <c:v>2348</c:v>
                </c:pt>
                <c:pt idx="11">
                  <c:v>2410</c:v>
                </c:pt>
                <c:pt idx="12">
                  <c:v>2387</c:v>
                </c:pt>
                <c:pt idx="13">
                  <c:v>2196</c:v>
                </c:pt>
                <c:pt idx="14">
                  <c:v>2479</c:v>
                </c:pt>
                <c:pt idx="15">
                  <c:v>2474</c:v>
                </c:pt>
                <c:pt idx="16">
                  <c:v>2525</c:v>
                </c:pt>
                <c:pt idx="17">
                  <c:v>2398</c:v>
                </c:pt>
                <c:pt idx="18">
                  <c:v>2553</c:v>
                </c:pt>
                <c:pt idx="19">
                  <c:v>2558</c:v>
                </c:pt>
                <c:pt idx="20">
                  <c:v>2414</c:v>
                </c:pt>
                <c:pt idx="21">
                  <c:v>2492</c:v>
                </c:pt>
                <c:pt idx="22">
                  <c:v>2429</c:v>
                </c:pt>
                <c:pt idx="23">
                  <c:v>2383</c:v>
                </c:pt>
                <c:pt idx="24">
                  <c:v>2411</c:v>
                </c:pt>
                <c:pt idx="25">
                  <c:v>2228</c:v>
                </c:pt>
                <c:pt idx="26">
                  <c:v>2453</c:v>
                </c:pt>
                <c:pt idx="27">
                  <c:v>2428</c:v>
                </c:pt>
                <c:pt idx="28">
                  <c:v>2454</c:v>
                </c:pt>
                <c:pt idx="29">
                  <c:v>2436</c:v>
                </c:pt>
                <c:pt idx="30">
                  <c:v>2577</c:v>
                </c:pt>
                <c:pt idx="31">
                  <c:v>2560</c:v>
                </c:pt>
                <c:pt idx="32">
                  <c:v>2528</c:v>
                </c:pt>
                <c:pt idx="33">
                  <c:v>2613</c:v>
                </c:pt>
                <c:pt idx="34">
                  <c:v>2538</c:v>
                </c:pt>
                <c:pt idx="35">
                  <c:v>2671</c:v>
                </c:pt>
                <c:pt idx="36">
                  <c:v>2587</c:v>
                </c:pt>
                <c:pt idx="37">
                  <c:v>2413</c:v>
                </c:pt>
                <c:pt idx="38">
                  <c:v>2627</c:v>
                </c:pt>
                <c:pt idx="39">
                  <c:v>2462</c:v>
                </c:pt>
                <c:pt idx="40">
                  <c:v>2509</c:v>
                </c:pt>
                <c:pt idx="41">
                  <c:v>2356</c:v>
                </c:pt>
                <c:pt idx="42">
                  <c:v>2380</c:v>
                </c:pt>
                <c:pt idx="43">
                  <c:v>2339</c:v>
                </c:pt>
                <c:pt idx="44">
                  <c:v>2236</c:v>
                </c:pt>
                <c:pt idx="45">
                  <c:v>2265</c:v>
                </c:pt>
                <c:pt idx="46">
                  <c:v>2171</c:v>
                </c:pt>
                <c:pt idx="47">
                  <c:v>2212</c:v>
                </c:pt>
                <c:pt idx="48">
                  <c:v>2128</c:v>
                </c:pt>
                <c:pt idx="49">
                  <c:v>1972</c:v>
                </c:pt>
                <c:pt idx="50">
                  <c:v>2072</c:v>
                </c:pt>
                <c:pt idx="51">
                  <c:v>1950</c:v>
                </c:pt>
                <c:pt idx="52">
                  <c:v>1994</c:v>
                </c:pt>
                <c:pt idx="53">
                  <c:v>1909</c:v>
                </c:pt>
                <c:pt idx="54">
                  <c:v>1935</c:v>
                </c:pt>
                <c:pt idx="55">
                  <c:v>1887</c:v>
                </c:pt>
                <c:pt idx="56">
                  <c:v>1826</c:v>
                </c:pt>
                <c:pt idx="57">
                  <c:v>1891</c:v>
                </c:pt>
                <c:pt idx="58">
                  <c:v>1836</c:v>
                </c:pt>
                <c:pt idx="59">
                  <c:v>1777</c:v>
                </c:pt>
                <c:pt idx="60">
                  <c:v>1778</c:v>
                </c:pt>
                <c:pt idx="61">
                  <c:v>1646</c:v>
                </c:pt>
                <c:pt idx="62">
                  <c:v>1795</c:v>
                </c:pt>
                <c:pt idx="63">
                  <c:v>1724</c:v>
                </c:pt>
                <c:pt idx="64">
                  <c:v>1796</c:v>
                </c:pt>
                <c:pt idx="65">
                  <c:v>1735</c:v>
                </c:pt>
                <c:pt idx="66">
                  <c:v>1757</c:v>
                </c:pt>
                <c:pt idx="67">
                  <c:v>1774</c:v>
                </c:pt>
                <c:pt idx="68">
                  <c:v>1691</c:v>
                </c:pt>
                <c:pt idx="69">
                  <c:v>1715</c:v>
                </c:pt>
                <c:pt idx="70">
                  <c:v>1643</c:v>
                </c:pt>
                <c:pt idx="71">
                  <c:v>1663</c:v>
                </c:pt>
                <c:pt idx="72">
                  <c:v>1697</c:v>
                </c:pt>
                <c:pt idx="73">
                  <c:v>1553</c:v>
                </c:pt>
                <c:pt idx="74">
                  <c:v>1685</c:v>
                </c:pt>
                <c:pt idx="75">
                  <c:v>1703</c:v>
                </c:pt>
                <c:pt idx="76">
                  <c:v>1811</c:v>
                </c:pt>
                <c:pt idx="77">
                  <c:v>1764</c:v>
                </c:pt>
                <c:pt idx="78">
                  <c:v>1796</c:v>
                </c:pt>
                <c:pt idx="79">
                  <c:v>1918</c:v>
                </c:pt>
                <c:pt idx="80">
                  <c:v>1862</c:v>
                </c:pt>
                <c:pt idx="81">
                  <c:v>1894</c:v>
                </c:pt>
                <c:pt idx="82">
                  <c:v>1913</c:v>
                </c:pt>
                <c:pt idx="83">
                  <c:v>1954</c:v>
                </c:pt>
                <c:pt idx="84">
                  <c:v>1923</c:v>
                </c:pt>
                <c:pt idx="85">
                  <c:v>1645</c:v>
                </c:pt>
                <c:pt idx="86">
                  <c:v>1881</c:v>
                </c:pt>
                <c:pt idx="87">
                  <c:v>2046</c:v>
                </c:pt>
                <c:pt idx="88">
                  <c:v>2080</c:v>
                </c:pt>
                <c:pt idx="89">
                  <c:v>1912</c:v>
                </c:pt>
                <c:pt idx="90">
                  <c:v>1857</c:v>
                </c:pt>
                <c:pt idx="91">
                  <c:v>1849</c:v>
                </c:pt>
                <c:pt idx="92">
                  <c:v>1804</c:v>
                </c:pt>
                <c:pt idx="93">
                  <c:v>1971</c:v>
                </c:pt>
                <c:pt idx="94">
                  <c:v>2005</c:v>
                </c:pt>
                <c:pt idx="95">
                  <c:v>1994</c:v>
                </c:pt>
                <c:pt idx="96">
                  <c:v>1918</c:v>
                </c:pt>
                <c:pt idx="97">
                  <c:v>1736</c:v>
                </c:pt>
                <c:pt idx="98">
                  <c:v>1943</c:v>
                </c:pt>
                <c:pt idx="99">
                  <c:v>1611</c:v>
                </c:pt>
                <c:pt idx="100">
                  <c:v>1263</c:v>
                </c:pt>
                <c:pt idx="101">
                  <c:v>1410</c:v>
                </c:pt>
                <c:pt idx="102">
                  <c:v>1643</c:v>
                </c:pt>
                <c:pt idx="103">
                  <c:v>1586</c:v>
                </c:pt>
                <c:pt idx="104">
                  <c:v>1534</c:v>
                </c:pt>
                <c:pt idx="105">
                  <c:v>1561</c:v>
                </c:pt>
                <c:pt idx="106">
                  <c:v>1457</c:v>
                </c:pt>
                <c:pt idx="107">
                  <c:v>1472</c:v>
                </c:pt>
                <c:pt idx="108">
                  <c:v>1658</c:v>
                </c:pt>
                <c:pt idx="109">
                  <c:v>1444</c:v>
                </c:pt>
                <c:pt idx="110">
                  <c:v>1626</c:v>
                </c:pt>
                <c:pt idx="111">
                  <c:v>1548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FB-4A48-A0F9-42CB04AC7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4706479"/>
        <c:axId val="18663999"/>
      </c:lineChart>
      <c:catAx>
        <c:axId val="207470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3999"/>
        <c:crosses val="autoZero"/>
        <c:auto val="1"/>
        <c:lblAlgn val="ctr"/>
        <c:lblOffset val="100"/>
        <c:noMultiLvlLbl val="0"/>
      </c:catAx>
      <c:valAx>
        <c:axId val="18663999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0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Sheet1!$A$2:$A$113</c:f>
              <c:numCache>
                <c:formatCode>General</c:formatCode>
                <c:ptCount val="112"/>
                <c:pt idx="5">
                  <c:v>2012</c:v>
                </c:pt>
                <c:pt idx="17">
                  <c:v>2013</c:v>
                </c:pt>
                <c:pt idx="29">
                  <c:v>2014</c:v>
                </c:pt>
                <c:pt idx="41">
                  <c:v>2015</c:v>
                </c:pt>
                <c:pt idx="53">
                  <c:v>2016</c:v>
                </c:pt>
                <c:pt idx="65">
                  <c:v>2017</c:v>
                </c:pt>
                <c:pt idx="77">
                  <c:v>2018</c:v>
                </c:pt>
                <c:pt idx="89">
                  <c:v>2019</c:v>
                </c:pt>
                <c:pt idx="100">
                  <c:v>2020</c:v>
                </c:pt>
                <c:pt idx="111">
                  <c:v>2021</c:v>
                </c:pt>
              </c:numCache>
            </c:numRef>
          </c:cat>
          <c:val>
            <c:numRef>
              <c:f>Sheet1!$B$2:$B$113</c:f>
              <c:numCache>
                <c:formatCode>General</c:formatCode>
                <c:ptCount val="112"/>
                <c:pt idx="0">
                  <c:v>16923</c:v>
                </c:pt>
                <c:pt idx="1">
                  <c:v>16140</c:v>
                </c:pt>
                <c:pt idx="2">
                  <c:v>17958</c:v>
                </c:pt>
                <c:pt idx="3">
                  <c:v>18285</c:v>
                </c:pt>
                <c:pt idx="4">
                  <c:v>19887</c:v>
                </c:pt>
                <c:pt idx="5">
                  <c:v>19867</c:v>
                </c:pt>
                <c:pt idx="6">
                  <c:v>20885</c:v>
                </c:pt>
                <c:pt idx="7">
                  <c:v>21749</c:v>
                </c:pt>
                <c:pt idx="8">
                  <c:v>21785</c:v>
                </c:pt>
                <c:pt idx="9">
                  <c:v>23151</c:v>
                </c:pt>
                <c:pt idx="10">
                  <c:v>22000</c:v>
                </c:pt>
                <c:pt idx="11">
                  <c:v>23734</c:v>
                </c:pt>
                <c:pt idx="12">
                  <c:v>22815</c:v>
                </c:pt>
                <c:pt idx="13">
                  <c:v>21790</c:v>
                </c:pt>
                <c:pt idx="14">
                  <c:v>24280</c:v>
                </c:pt>
                <c:pt idx="15">
                  <c:v>23700</c:v>
                </c:pt>
                <c:pt idx="16">
                  <c:v>25033</c:v>
                </c:pt>
                <c:pt idx="17">
                  <c:v>24616</c:v>
                </c:pt>
                <c:pt idx="18">
                  <c:v>26942</c:v>
                </c:pt>
                <c:pt idx="19">
                  <c:v>28137</c:v>
                </c:pt>
                <c:pt idx="20">
                  <c:v>27918</c:v>
                </c:pt>
                <c:pt idx="21">
                  <c:v>29175</c:v>
                </c:pt>
                <c:pt idx="22">
                  <c:v>29214</c:v>
                </c:pt>
                <c:pt idx="23">
                  <c:v>28741</c:v>
                </c:pt>
                <c:pt idx="24">
                  <c:v>28986</c:v>
                </c:pt>
                <c:pt idx="25">
                  <c:v>26526</c:v>
                </c:pt>
                <c:pt idx="26">
                  <c:v>30115</c:v>
                </c:pt>
                <c:pt idx="27">
                  <c:v>29974</c:v>
                </c:pt>
                <c:pt idx="28">
                  <c:v>32061</c:v>
                </c:pt>
                <c:pt idx="29">
                  <c:v>32574</c:v>
                </c:pt>
                <c:pt idx="30">
                  <c:v>34367</c:v>
                </c:pt>
                <c:pt idx="31">
                  <c:v>34931</c:v>
                </c:pt>
                <c:pt idx="32">
                  <c:v>35328</c:v>
                </c:pt>
                <c:pt idx="33">
                  <c:v>36467</c:v>
                </c:pt>
                <c:pt idx="34">
                  <c:v>35440</c:v>
                </c:pt>
                <c:pt idx="35">
                  <c:v>37858</c:v>
                </c:pt>
                <c:pt idx="36">
                  <c:v>36690</c:v>
                </c:pt>
                <c:pt idx="37">
                  <c:v>32777</c:v>
                </c:pt>
                <c:pt idx="38">
                  <c:v>36654</c:v>
                </c:pt>
                <c:pt idx="39">
                  <c:v>34956</c:v>
                </c:pt>
                <c:pt idx="40">
                  <c:v>37089</c:v>
                </c:pt>
                <c:pt idx="41">
                  <c:v>36116</c:v>
                </c:pt>
                <c:pt idx="42">
                  <c:v>37216</c:v>
                </c:pt>
                <c:pt idx="43">
                  <c:v>36614</c:v>
                </c:pt>
                <c:pt idx="44">
                  <c:v>34661</c:v>
                </c:pt>
                <c:pt idx="45">
                  <c:v>36136</c:v>
                </c:pt>
                <c:pt idx="46">
                  <c:v>35229</c:v>
                </c:pt>
                <c:pt idx="47">
                  <c:v>35498</c:v>
                </c:pt>
                <c:pt idx="48">
                  <c:v>34548</c:v>
                </c:pt>
                <c:pt idx="49">
                  <c:v>32252</c:v>
                </c:pt>
                <c:pt idx="50">
                  <c:v>34222</c:v>
                </c:pt>
                <c:pt idx="51">
                  <c:v>31054</c:v>
                </c:pt>
                <c:pt idx="52">
                  <c:v>32247</c:v>
                </c:pt>
                <c:pt idx="53">
                  <c:v>30595</c:v>
                </c:pt>
                <c:pt idx="54">
                  <c:v>31724</c:v>
                </c:pt>
                <c:pt idx="55">
                  <c:v>30264</c:v>
                </c:pt>
                <c:pt idx="56">
                  <c:v>28967</c:v>
                </c:pt>
                <c:pt idx="57">
                  <c:v>32144</c:v>
                </c:pt>
                <c:pt idx="58">
                  <c:v>30797</c:v>
                </c:pt>
                <c:pt idx="59">
                  <c:v>28995</c:v>
                </c:pt>
                <c:pt idx="60">
                  <c:v>30266</c:v>
                </c:pt>
                <c:pt idx="61">
                  <c:v>28712</c:v>
                </c:pt>
                <c:pt idx="62">
                  <c:v>31505</c:v>
                </c:pt>
                <c:pt idx="63">
                  <c:v>31207</c:v>
                </c:pt>
                <c:pt idx="64">
                  <c:v>31839</c:v>
                </c:pt>
                <c:pt idx="65">
                  <c:v>30681</c:v>
                </c:pt>
                <c:pt idx="66">
                  <c:v>32255</c:v>
                </c:pt>
                <c:pt idx="67">
                  <c:v>33438</c:v>
                </c:pt>
                <c:pt idx="68">
                  <c:v>32884</c:v>
                </c:pt>
                <c:pt idx="69">
                  <c:v>36310</c:v>
                </c:pt>
                <c:pt idx="70">
                  <c:v>35482</c:v>
                </c:pt>
                <c:pt idx="71">
                  <c:v>36084</c:v>
                </c:pt>
                <c:pt idx="72">
                  <c:v>36057</c:v>
                </c:pt>
                <c:pt idx="73">
                  <c:v>32501</c:v>
                </c:pt>
                <c:pt idx="74">
                  <c:v>35552</c:v>
                </c:pt>
                <c:pt idx="75">
                  <c:v>36283</c:v>
                </c:pt>
                <c:pt idx="76">
                  <c:v>38133</c:v>
                </c:pt>
                <c:pt idx="77">
                  <c:v>36475</c:v>
                </c:pt>
                <c:pt idx="78">
                  <c:v>39002</c:v>
                </c:pt>
                <c:pt idx="79">
                  <c:v>39648</c:v>
                </c:pt>
                <c:pt idx="80">
                  <c:v>40279</c:v>
                </c:pt>
                <c:pt idx="81">
                  <c:v>42675</c:v>
                </c:pt>
                <c:pt idx="82">
                  <c:v>40874</c:v>
                </c:pt>
                <c:pt idx="83">
                  <c:v>42959</c:v>
                </c:pt>
                <c:pt idx="84">
                  <c:v>42947</c:v>
                </c:pt>
                <c:pt idx="85">
                  <c:v>36950</c:v>
                </c:pt>
                <c:pt idx="86">
                  <c:v>42676</c:v>
                </c:pt>
                <c:pt idx="87">
                  <c:v>41212</c:v>
                </c:pt>
                <c:pt idx="88">
                  <c:v>42667</c:v>
                </c:pt>
                <c:pt idx="89">
                  <c:v>42215</c:v>
                </c:pt>
                <c:pt idx="90">
                  <c:v>44294</c:v>
                </c:pt>
                <c:pt idx="91">
                  <c:v>45329</c:v>
                </c:pt>
                <c:pt idx="92">
                  <c:v>42788</c:v>
                </c:pt>
                <c:pt idx="93">
                  <c:v>46445</c:v>
                </c:pt>
                <c:pt idx="94">
                  <c:v>45571</c:v>
                </c:pt>
                <c:pt idx="95">
                  <c:v>45780</c:v>
                </c:pt>
                <c:pt idx="96">
                  <c:v>43371</c:v>
                </c:pt>
                <c:pt idx="97">
                  <c:v>41378</c:v>
                </c:pt>
                <c:pt idx="98">
                  <c:v>43706</c:v>
                </c:pt>
                <c:pt idx="99">
                  <c:v>36504</c:v>
                </c:pt>
                <c:pt idx="100">
                  <c:v>26788</c:v>
                </c:pt>
                <c:pt idx="101">
                  <c:v>26158</c:v>
                </c:pt>
                <c:pt idx="102">
                  <c:v>31868</c:v>
                </c:pt>
                <c:pt idx="103">
                  <c:v>35711</c:v>
                </c:pt>
                <c:pt idx="104">
                  <c:v>36229</c:v>
                </c:pt>
                <c:pt idx="105">
                  <c:v>37644</c:v>
                </c:pt>
                <c:pt idx="106">
                  <c:v>36119</c:v>
                </c:pt>
                <c:pt idx="107">
                  <c:v>35478</c:v>
                </c:pt>
                <c:pt idx="108">
                  <c:v>33908</c:v>
                </c:pt>
                <c:pt idx="109">
                  <c:v>28447</c:v>
                </c:pt>
                <c:pt idx="110">
                  <c:v>31724</c:v>
                </c:pt>
                <c:pt idx="111">
                  <c:v>30871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F1-4CA6-AC36-0B4A094FE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4706479"/>
        <c:axId val="18663999"/>
      </c:lineChart>
      <c:catAx>
        <c:axId val="207470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3999"/>
        <c:crosses val="autoZero"/>
        <c:auto val="1"/>
        <c:lblAlgn val="ctr"/>
        <c:lblOffset val="100"/>
        <c:noMultiLvlLbl val="0"/>
      </c:catAx>
      <c:valAx>
        <c:axId val="1866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0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</c:numCache>
            </c:numRef>
          </c:cat>
          <c:val>
            <c:numRef>
              <c:f>Sheet1!$B$2:$B$35</c:f>
              <c:numCache>
                <c:formatCode>#0.0</c:formatCode>
                <c:ptCount val="34"/>
                <c:pt idx="0">
                  <c:v>2.4</c:v>
                </c:pt>
                <c:pt idx="1">
                  <c:v>2.2000000000000002</c:v>
                </c:pt>
                <c:pt idx="2">
                  <c:v>2.4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2.4</c:v>
                </c:pt>
                <c:pt idx="6">
                  <c:v>2.4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2.4</c:v>
                </c:pt>
                <c:pt idx="11">
                  <c:v>2.4</c:v>
                </c:pt>
                <c:pt idx="12">
                  <c:v>2.4</c:v>
                </c:pt>
                <c:pt idx="13">
                  <c:v>2.4</c:v>
                </c:pt>
                <c:pt idx="14">
                  <c:v>2.2999999999999998</c:v>
                </c:pt>
                <c:pt idx="15">
                  <c:v>2.4</c:v>
                </c:pt>
                <c:pt idx="16">
                  <c:v>2.2999999999999998</c:v>
                </c:pt>
                <c:pt idx="17">
                  <c:v>2.2999999999999998</c:v>
                </c:pt>
                <c:pt idx="18">
                  <c:v>2.2999999999999998</c:v>
                </c:pt>
                <c:pt idx="19">
                  <c:v>1.9</c:v>
                </c:pt>
                <c:pt idx="20">
                  <c:v>1.5</c:v>
                </c:pt>
                <c:pt idx="21">
                  <c:v>1.5</c:v>
                </c:pt>
                <c:pt idx="22">
                  <c:v>1.8</c:v>
                </c:pt>
                <c:pt idx="23">
                  <c:v>2.2999999999999998</c:v>
                </c:pt>
                <c:pt idx="24">
                  <c:v>1.9</c:v>
                </c:pt>
                <c:pt idx="25">
                  <c:v>2.2000000000000002</c:v>
                </c:pt>
                <c:pt idx="26">
                  <c:v>2</c:v>
                </c:pt>
                <c:pt idx="27">
                  <c:v>2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2.2999999999999998</c:v>
                </c:pt>
                <c:pt idx="31">
                  <c:v>2.2999999999999998</c:v>
                </c:pt>
                <c:pt idx="32">
                  <c:v>2.7</c:v>
                </c:pt>
                <c:pt idx="33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8-4BA7-8316-690530C21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642447"/>
        <c:axId val="585896927"/>
      </c:lineChart>
      <c:catAx>
        <c:axId val="58264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96927"/>
        <c:crosses val="autoZero"/>
        <c:auto val="1"/>
        <c:lblAlgn val="ctr"/>
        <c:lblOffset val="100"/>
        <c:noMultiLvlLbl val="0"/>
      </c:catAx>
      <c:valAx>
        <c:axId val="58589692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64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Dec-19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</c:numCache>
            </c:numRef>
          </c:cat>
          <c:val>
            <c:numRef>
              <c:f>Sheet1!$B$2:$B$21</c:f>
              <c:numCache>
                <c:formatCode>0.0</c:formatCode>
                <c:ptCount val="20"/>
                <c:pt idx="0">
                  <c:v>18927.280999999999</c:v>
                </c:pt>
                <c:pt idx="1">
                  <c:v>19021.86</c:v>
                </c:pt>
                <c:pt idx="2">
                  <c:v>19122.060000000001</c:v>
                </c:pt>
                <c:pt idx="3">
                  <c:v>19200.37</c:v>
                </c:pt>
                <c:pt idx="4">
                  <c:v>19302.3</c:v>
                </c:pt>
                <c:pt idx="5">
                  <c:v>19410.400000000001</c:v>
                </c:pt>
                <c:pt idx="6">
                  <c:v>19512.740000000002</c:v>
                </c:pt>
                <c:pt idx="7">
                  <c:v>19620.8</c:v>
                </c:pt>
                <c:pt idx="8">
                  <c:v>19718.009999999998</c:v>
                </c:pt>
                <c:pt idx="9">
                  <c:v>19803.830000000002</c:v>
                </c:pt>
                <c:pt idx="10">
                  <c:v>19885.78</c:v>
                </c:pt>
                <c:pt idx="11">
                  <c:v>19976.13</c:v>
                </c:pt>
                <c:pt idx="12">
                  <c:v>20059.91</c:v>
                </c:pt>
                <c:pt idx="13">
                  <c:v>20140.66</c:v>
                </c:pt>
                <c:pt idx="14">
                  <c:v>20218.080000000002</c:v>
                </c:pt>
                <c:pt idx="15">
                  <c:v>20287.919999999998</c:v>
                </c:pt>
                <c:pt idx="16">
                  <c:v>20361.41</c:v>
                </c:pt>
                <c:pt idx="17">
                  <c:v>20439.650000000001</c:v>
                </c:pt>
                <c:pt idx="18">
                  <c:v>20524.04</c:v>
                </c:pt>
                <c:pt idx="19">
                  <c:v>20616.47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65-4D2C-9C32-2572100A4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20-Jul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</c:numCache>
            </c:numRef>
          </c:cat>
          <c:val>
            <c:numRef>
              <c:f>Sheet1!$C$2:$C$21</c:f>
              <c:numCache>
                <c:formatCode>0.0</c:formatCode>
                <c:ptCount val="20"/>
                <c:pt idx="0">
                  <c:v>18927.280999999999</c:v>
                </c:pt>
                <c:pt idx="1">
                  <c:v>19021.86</c:v>
                </c:pt>
                <c:pt idx="2">
                  <c:v>19121.112000000001</c:v>
                </c:pt>
                <c:pt idx="3">
                  <c:v>19221.97</c:v>
                </c:pt>
                <c:pt idx="4">
                  <c:v>18977.363000000001</c:v>
                </c:pt>
                <c:pt idx="5">
                  <c:v>17007.86</c:v>
                </c:pt>
                <c:pt idx="6">
                  <c:v>17714.43</c:v>
                </c:pt>
                <c:pt idx="7">
                  <c:v>17936.72</c:v>
                </c:pt>
                <c:pt idx="8">
                  <c:v>18284.14</c:v>
                </c:pt>
                <c:pt idx="9">
                  <c:v>18515</c:v>
                </c:pt>
                <c:pt idx="10">
                  <c:v>18700.86</c:v>
                </c:pt>
                <c:pt idx="11">
                  <c:v>18821.66</c:v>
                </c:pt>
                <c:pt idx="12">
                  <c:v>18967</c:v>
                </c:pt>
                <c:pt idx="13">
                  <c:v>19145.43</c:v>
                </c:pt>
                <c:pt idx="14">
                  <c:v>19339.2</c:v>
                </c:pt>
                <c:pt idx="15">
                  <c:v>19514.189999999999</c:v>
                </c:pt>
                <c:pt idx="16">
                  <c:v>19672.46</c:v>
                </c:pt>
                <c:pt idx="17">
                  <c:v>19814.34</c:v>
                </c:pt>
                <c:pt idx="18">
                  <c:v>19954.72</c:v>
                </c:pt>
                <c:pt idx="19">
                  <c:v>20098.2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65-4D2C-9C32-2572100A4E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20-Dec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</c:numCache>
            </c:numRef>
          </c:cat>
          <c:val>
            <c:numRef>
              <c:f>Sheet1!$D$2:$D$21</c:f>
              <c:numCache>
                <c:formatCode>0.0</c:formatCode>
                <c:ptCount val="20"/>
                <c:pt idx="0">
                  <c:v>18950.347000000002</c:v>
                </c:pt>
                <c:pt idx="1">
                  <c:v>19020.598999999998</c:v>
                </c:pt>
                <c:pt idx="2">
                  <c:v>19141.743999999999</c:v>
                </c:pt>
                <c:pt idx="3">
                  <c:v>19253.958999999999</c:v>
                </c:pt>
                <c:pt idx="4">
                  <c:v>19010.848000000002</c:v>
                </c:pt>
                <c:pt idx="5">
                  <c:v>17302.510999999999</c:v>
                </c:pt>
                <c:pt idx="6">
                  <c:v>18596.521000000001</c:v>
                </c:pt>
                <c:pt idx="7">
                  <c:v>18794.425999999999</c:v>
                </c:pt>
                <c:pt idx="8">
                  <c:v>19086.375</c:v>
                </c:pt>
                <c:pt idx="9">
                  <c:v>19456.47</c:v>
                </c:pt>
                <c:pt idx="10">
                  <c:v>19813.75</c:v>
                </c:pt>
                <c:pt idx="11">
                  <c:v>20206.39</c:v>
                </c:pt>
                <c:pt idx="12">
                  <c:v>20395.849999999999</c:v>
                </c:pt>
                <c:pt idx="13">
                  <c:v>20569.03</c:v>
                </c:pt>
                <c:pt idx="14">
                  <c:v>20691.61</c:v>
                </c:pt>
                <c:pt idx="15">
                  <c:v>20807.009999999998</c:v>
                </c:pt>
                <c:pt idx="16">
                  <c:v>20904.330000000002</c:v>
                </c:pt>
                <c:pt idx="17">
                  <c:v>20995.64</c:v>
                </c:pt>
                <c:pt idx="18">
                  <c:v>21082.38</c:v>
                </c:pt>
                <c:pt idx="19">
                  <c:v>21183.360000000001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65-4D2C-9C32-2572100A4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834127"/>
        <c:axId val="321195951"/>
      </c:lineChart>
      <c:catAx>
        <c:axId val="33183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95951"/>
        <c:crosses val="autoZero"/>
        <c:auto val="1"/>
        <c:lblAlgn val="ctr"/>
        <c:lblOffset val="100"/>
        <c:noMultiLvlLbl val="0"/>
      </c:catAx>
      <c:valAx>
        <c:axId val="321195951"/>
        <c:scaling>
          <c:orientation val="minMax"/>
          <c:min val="1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3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57782124618934E-2"/>
          <c:y val="4.3093871356350621E-2"/>
          <c:w val="0.88538205535100301"/>
          <c:h val="0.87294620643121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Sheet1!$A$2:$A$175</c:f>
              <c:strCache>
                <c:ptCount val="174"/>
                <c:pt idx="6">
                  <c:v>07</c:v>
                </c:pt>
                <c:pt idx="18">
                  <c:v>08</c:v>
                </c:pt>
                <c:pt idx="30">
                  <c:v>09</c:v>
                </c:pt>
                <c:pt idx="42">
                  <c:v>10</c:v>
                </c:pt>
                <c:pt idx="54">
                  <c:v>11</c:v>
                </c:pt>
                <c:pt idx="66">
                  <c:v>12</c:v>
                </c:pt>
                <c:pt idx="78">
                  <c:v>13</c:v>
                </c:pt>
                <c:pt idx="90">
                  <c:v>14</c:v>
                </c:pt>
                <c:pt idx="102">
                  <c:v>15</c:v>
                </c:pt>
                <c:pt idx="114">
                  <c:v>16</c:v>
                </c:pt>
                <c:pt idx="126">
                  <c:v>17</c:v>
                </c:pt>
                <c:pt idx="138">
                  <c:v>18</c:v>
                </c:pt>
                <c:pt idx="150">
                  <c:v>19</c:v>
                </c:pt>
                <c:pt idx="162">
                  <c:v>20</c:v>
                </c:pt>
                <c:pt idx="173">
                  <c:v>21</c:v>
                </c:pt>
              </c:strCache>
            </c:strRef>
          </c:cat>
          <c:val>
            <c:numRef>
              <c:f>Sheet1!$B$2:$B$175</c:f>
              <c:numCache>
                <c:formatCode>General</c:formatCode>
                <c:ptCount val="174"/>
                <c:pt idx="0">
                  <c:v>3.8</c:v>
                </c:pt>
                <c:pt idx="1">
                  <c:v>3.9</c:v>
                </c:pt>
                <c:pt idx="2">
                  <c:v>4</c:v>
                </c:pt>
                <c:pt idx="3">
                  <c:v>4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4.5999999999999996</c:v>
                </c:pt>
                <c:pt idx="12">
                  <c:v>4.5999999999999996</c:v>
                </c:pt>
                <c:pt idx="13">
                  <c:v>4.5999999999999996</c:v>
                </c:pt>
                <c:pt idx="14">
                  <c:v>4.5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4.7</c:v>
                </c:pt>
                <c:pt idx="19">
                  <c:v>4.5</c:v>
                </c:pt>
                <c:pt idx="20">
                  <c:v>4.4000000000000004</c:v>
                </c:pt>
                <c:pt idx="21">
                  <c:v>4.3</c:v>
                </c:pt>
                <c:pt idx="22">
                  <c:v>4.3</c:v>
                </c:pt>
                <c:pt idx="23">
                  <c:v>4.0999999999999996</c:v>
                </c:pt>
                <c:pt idx="24">
                  <c:v>4</c:v>
                </c:pt>
                <c:pt idx="25">
                  <c:v>3.9</c:v>
                </c:pt>
                <c:pt idx="26">
                  <c:v>3.8</c:v>
                </c:pt>
                <c:pt idx="27">
                  <c:v>3.7</c:v>
                </c:pt>
                <c:pt idx="28">
                  <c:v>3.7</c:v>
                </c:pt>
                <c:pt idx="29">
                  <c:v>3.5</c:v>
                </c:pt>
                <c:pt idx="30">
                  <c:v>3.3</c:v>
                </c:pt>
                <c:pt idx="31">
                  <c:v>3.2</c:v>
                </c:pt>
                <c:pt idx="32">
                  <c:v>3.1</c:v>
                </c:pt>
                <c:pt idx="33">
                  <c:v>3</c:v>
                </c:pt>
                <c:pt idx="34">
                  <c:v>2.9</c:v>
                </c:pt>
                <c:pt idx="35">
                  <c:v>2.7</c:v>
                </c:pt>
                <c:pt idx="36">
                  <c:v>2.6</c:v>
                </c:pt>
                <c:pt idx="37">
                  <c:v>2.5</c:v>
                </c:pt>
                <c:pt idx="38">
                  <c:v>2.5</c:v>
                </c:pt>
                <c:pt idx="39">
                  <c:v>2.2999999999999998</c:v>
                </c:pt>
                <c:pt idx="40">
                  <c:v>2.1</c:v>
                </c:pt>
                <c:pt idx="41">
                  <c:v>2.1</c:v>
                </c:pt>
                <c:pt idx="42">
                  <c:v>2</c:v>
                </c:pt>
                <c:pt idx="43">
                  <c:v>2</c:v>
                </c:pt>
                <c:pt idx="44">
                  <c:v>1.9</c:v>
                </c:pt>
                <c:pt idx="45">
                  <c:v>1.8</c:v>
                </c:pt>
                <c:pt idx="46">
                  <c:v>1.8</c:v>
                </c:pt>
                <c:pt idx="47">
                  <c:v>1.8</c:v>
                </c:pt>
                <c:pt idx="48">
                  <c:v>1.7</c:v>
                </c:pt>
                <c:pt idx="49">
                  <c:v>1.7</c:v>
                </c:pt>
                <c:pt idx="50">
                  <c:v>1.6</c:v>
                </c:pt>
                <c:pt idx="51">
                  <c:v>1.6</c:v>
                </c:pt>
                <c:pt idx="52">
                  <c:v>1.6</c:v>
                </c:pt>
                <c:pt idx="53">
                  <c:v>1.4</c:v>
                </c:pt>
                <c:pt idx="54">
                  <c:v>1.4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1.4</c:v>
                </c:pt>
                <c:pt idx="59">
                  <c:v>1.3</c:v>
                </c:pt>
                <c:pt idx="60">
                  <c:v>1.3</c:v>
                </c:pt>
                <c:pt idx="61">
                  <c:v>1.2</c:v>
                </c:pt>
                <c:pt idx="62">
                  <c:v>1.2</c:v>
                </c:pt>
                <c:pt idx="63">
                  <c:v>1.2</c:v>
                </c:pt>
                <c:pt idx="64">
                  <c:v>1.3</c:v>
                </c:pt>
                <c:pt idx="65">
                  <c:v>1.4</c:v>
                </c:pt>
                <c:pt idx="66">
                  <c:v>1.4</c:v>
                </c:pt>
                <c:pt idx="67">
                  <c:v>1.2</c:v>
                </c:pt>
                <c:pt idx="68">
                  <c:v>1.2</c:v>
                </c:pt>
                <c:pt idx="69">
                  <c:v>1.3</c:v>
                </c:pt>
                <c:pt idx="70">
                  <c:v>1.4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1.4</c:v>
                </c:pt>
                <c:pt idx="76">
                  <c:v>1.4</c:v>
                </c:pt>
                <c:pt idx="77">
                  <c:v>1.3</c:v>
                </c:pt>
                <c:pt idx="78">
                  <c:v>1.4</c:v>
                </c:pt>
                <c:pt idx="79">
                  <c:v>1.5</c:v>
                </c:pt>
                <c:pt idx="80">
                  <c:v>1.5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1.6</c:v>
                </c:pt>
                <c:pt idx="85">
                  <c:v>1.8</c:v>
                </c:pt>
                <c:pt idx="86">
                  <c:v>1.9</c:v>
                </c:pt>
                <c:pt idx="87">
                  <c:v>2</c:v>
                </c:pt>
                <c:pt idx="88">
                  <c:v>2</c:v>
                </c:pt>
                <c:pt idx="89">
                  <c:v>2.1</c:v>
                </c:pt>
                <c:pt idx="90">
                  <c:v>2.1</c:v>
                </c:pt>
                <c:pt idx="91">
                  <c:v>2.1</c:v>
                </c:pt>
                <c:pt idx="92">
                  <c:v>2.2000000000000002</c:v>
                </c:pt>
                <c:pt idx="93">
                  <c:v>2.4</c:v>
                </c:pt>
                <c:pt idx="94">
                  <c:v>2.5</c:v>
                </c:pt>
                <c:pt idx="95">
                  <c:v>2.6</c:v>
                </c:pt>
                <c:pt idx="96">
                  <c:v>2.7</c:v>
                </c:pt>
                <c:pt idx="97">
                  <c:v>2.6</c:v>
                </c:pt>
                <c:pt idx="98">
                  <c:v>2.8</c:v>
                </c:pt>
                <c:pt idx="99">
                  <c:v>2.9</c:v>
                </c:pt>
                <c:pt idx="100">
                  <c:v>3.2</c:v>
                </c:pt>
                <c:pt idx="101">
                  <c:v>3.3</c:v>
                </c:pt>
                <c:pt idx="102">
                  <c:v>3.6</c:v>
                </c:pt>
                <c:pt idx="103">
                  <c:v>3.6</c:v>
                </c:pt>
                <c:pt idx="104">
                  <c:v>3.5</c:v>
                </c:pt>
                <c:pt idx="105">
                  <c:v>3.6</c:v>
                </c:pt>
                <c:pt idx="106">
                  <c:v>3.5</c:v>
                </c:pt>
                <c:pt idx="107">
                  <c:v>3.5</c:v>
                </c:pt>
                <c:pt idx="108">
                  <c:v>3.4</c:v>
                </c:pt>
                <c:pt idx="109">
                  <c:v>3.5</c:v>
                </c:pt>
                <c:pt idx="110">
                  <c:v>3.5</c:v>
                </c:pt>
                <c:pt idx="111">
                  <c:v>3.6</c:v>
                </c:pt>
                <c:pt idx="112">
                  <c:v>3.6</c:v>
                </c:pt>
                <c:pt idx="113">
                  <c:v>3.7</c:v>
                </c:pt>
                <c:pt idx="114">
                  <c:v>3.7</c:v>
                </c:pt>
                <c:pt idx="115">
                  <c:v>3.8</c:v>
                </c:pt>
                <c:pt idx="116">
                  <c:v>4</c:v>
                </c:pt>
                <c:pt idx="117">
                  <c:v>4.0999999999999996</c:v>
                </c:pt>
                <c:pt idx="118">
                  <c:v>4.0999999999999996</c:v>
                </c:pt>
                <c:pt idx="119">
                  <c:v>4.2</c:v>
                </c:pt>
                <c:pt idx="120">
                  <c:v>4.2</c:v>
                </c:pt>
                <c:pt idx="121">
                  <c:v>4.0999999999999996</c:v>
                </c:pt>
                <c:pt idx="122">
                  <c:v>4.3</c:v>
                </c:pt>
                <c:pt idx="123">
                  <c:v>4.2</c:v>
                </c:pt>
                <c:pt idx="124">
                  <c:v>4.0999999999999996</c:v>
                </c:pt>
                <c:pt idx="125">
                  <c:v>3.9</c:v>
                </c:pt>
                <c:pt idx="126">
                  <c:v>4</c:v>
                </c:pt>
                <c:pt idx="127">
                  <c:v>4.0999999999999996</c:v>
                </c:pt>
                <c:pt idx="128">
                  <c:v>4</c:v>
                </c:pt>
                <c:pt idx="129">
                  <c:v>3.9</c:v>
                </c:pt>
                <c:pt idx="130">
                  <c:v>3.8</c:v>
                </c:pt>
                <c:pt idx="131">
                  <c:v>3.7</c:v>
                </c:pt>
                <c:pt idx="132">
                  <c:v>3.7</c:v>
                </c:pt>
                <c:pt idx="133">
                  <c:v>3.8</c:v>
                </c:pt>
                <c:pt idx="134">
                  <c:v>3.8</c:v>
                </c:pt>
                <c:pt idx="135">
                  <c:v>3.8</c:v>
                </c:pt>
                <c:pt idx="136">
                  <c:v>3.8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4.0999999999999996</c:v>
                </c:pt>
                <c:pt idx="141">
                  <c:v>4.2</c:v>
                </c:pt>
                <c:pt idx="142">
                  <c:v>4.3</c:v>
                </c:pt>
                <c:pt idx="143">
                  <c:v>4.4000000000000004</c:v>
                </c:pt>
                <c:pt idx="144">
                  <c:v>4.5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4.4000000000000004</c:v>
                </c:pt>
                <c:pt idx="148">
                  <c:v>4.4000000000000004</c:v>
                </c:pt>
                <c:pt idx="149">
                  <c:v>4.5</c:v>
                </c:pt>
                <c:pt idx="150">
                  <c:v>4.5</c:v>
                </c:pt>
                <c:pt idx="151">
                  <c:v>4.4000000000000004</c:v>
                </c:pt>
                <c:pt idx="152">
                  <c:v>4.5</c:v>
                </c:pt>
                <c:pt idx="153">
                  <c:v>4.4000000000000004</c:v>
                </c:pt>
                <c:pt idx="154">
                  <c:v>4.5</c:v>
                </c:pt>
                <c:pt idx="155">
                  <c:v>4.5999999999999996</c:v>
                </c:pt>
                <c:pt idx="156">
                  <c:v>4.7</c:v>
                </c:pt>
                <c:pt idx="157">
                  <c:v>4.7</c:v>
                </c:pt>
                <c:pt idx="158">
                  <c:v>4.5999999999999996</c:v>
                </c:pt>
                <c:pt idx="159">
                  <c:v>4.5999999999999996</c:v>
                </c:pt>
                <c:pt idx="160">
                  <c:v>4.5999999999999996</c:v>
                </c:pt>
                <c:pt idx="161">
                  <c:v>4.4000000000000004</c:v>
                </c:pt>
                <c:pt idx="162">
                  <c:v>4.4000000000000004</c:v>
                </c:pt>
                <c:pt idx="163">
                  <c:v>4.4000000000000004</c:v>
                </c:pt>
                <c:pt idx="164">
                  <c:v>4.3</c:v>
                </c:pt>
                <c:pt idx="165">
                  <c:v>4.3</c:v>
                </c:pt>
                <c:pt idx="166">
                  <c:v>4.2</c:v>
                </c:pt>
                <c:pt idx="167">
                  <c:v>4.2</c:v>
                </c:pt>
                <c:pt idx="168">
                  <c:v>4</c:v>
                </c:pt>
                <c:pt idx="169">
                  <c:v>4.2</c:v>
                </c:pt>
                <c:pt idx="170">
                  <c:v>4.3</c:v>
                </c:pt>
                <c:pt idx="171">
                  <c:v>4.0999999999999996</c:v>
                </c:pt>
                <c:pt idx="172">
                  <c:v>4.2</c:v>
                </c:pt>
                <c:pt idx="173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19-4E05-B56F-430C8A465C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Sheet1!$A$2:$A$175</c:f>
              <c:strCache>
                <c:ptCount val="174"/>
                <c:pt idx="6">
                  <c:v>07</c:v>
                </c:pt>
                <c:pt idx="18">
                  <c:v>08</c:v>
                </c:pt>
                <c:pt idx="30">
                  <c:v>09</c:v>
                </c:pt>
                <c:pt idx="42">
                  <c:v>10</c:v>
                </c:pt>
                <c:pt idx="54">
                  <c:v>11</c:v>
                </c:pt>
                <c:pt idx="66">
                  <c:v>12</c:v>
                </c:pt>
                <c:pt idx="78">
                  <c:v>13</c:v>
                </c:pt>
                <c:pt idx="90">
                  <c:v>14</c:v>
                </c:pt>
                <c:pt idx="102">
                  <c:v>15</c:v>
                </c:pt>
                <c:pt idx="114">
                  <c:v>16</c:v>
                </c:pt>
                <c:pt idx="126">
                  <c:v>17</c:v>
                </c:pt>
                <c:pt idx="138">
                  <c:v>18</c:v>
                </c:pt>
                <c:pt idx="150">
                  <c:v>19</c:v>
                </c:pt>
                <c:pt idx="162">
                  <c:v>20</c:v>
                </c:pt>
                <c:pt idx="173">
                  <c:v>21</c:v>
                </c:pt>
              </c:strCache>
            </c:strRef>
          </c:cat>
          <c:val>
            <c:numRef>
              <c:f>Sheet1!$C$2:$C$175</c:f>
              <c:numCache>
                <c:formatCode>General</c:formatCode>
                <c:ptCount val="174"/>
                <c:pt idx="0">
                  <c:v>3.9</c:v>
                </c:pt>
                <c:pt idx="1">
                  <c:v>3.9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4.2</c:v>
                </c:pt>
                <c:pt idx="9">
                  <c:v>4.2</c:v>
                </c:pt>
                <c:pt idx="10">
                  <c:v>4.0999999999999996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4.0999999999999996</c:v>
                </c:pt>
                <c:pt idx="22">
                  <c:v>4.0999999999999996</c:v>
                </c:pt>
                <c:pt idx="23">
                  <c:v>4.2</c:v>
                </c:pt>
                <c:pt idx="24">
                  <c:v>4.2</c:v>
                </c:pt>
                <c:pt idx="25">
                  <c:v>4.0999999999999996</c:v>
                </c:pt>
                <c:pt idx="26">
                  <c:v>4</c:v>
                </c:pt>
                <c:pt idx="27">
                  <c:v>3.9</c:v>
                </c:pt>
                <c:pt idx="28">
                  <c:v>3.7</c:v>
                </c:pt>
                <c:pt idx="29">
                  <c:v>3.7</c:v>
                </c:pt>
                <c:pt idx="30">
                  <c:v>3.6</c:v>
                </c:pt>
                <c:pt idx="31">
                  <c:v>3.4</c:v>
                </c:pt>
                <c:pt idx="32">
                  <c:v>3.2</c:v>
                </c:pt>
                <c:pt idx="33">
                  <c:v>3</c:v>
                </c:pt>
                <c:pt idx="34">
                  <c:v>2.9</c:v>
                </c:pt>
                <c:pt idx="35">
                  <c:v>2.7</c:v>
                </c:pt>
                <c:pt idx="36">
                  <c:v>2.5</c:v>
                </c:pt>
                <c:pt idx="37">
                  <c:v>2.4</c:v>
                </c:pt>
                <c:pt idx="38">
                  <c:v>2.4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2.1</c:v>
                </c:pt>
                <c:pt idx="43">
                  <c:v>2.1</c:v>
                </c:pt>
                <c:pt idx="44">
                  <c:v>2.1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2.2000000000000002</c:v>
                </c:pt>
                <c:pt idx="49">
                  <c:v>2.2000000000000002</c:v>
                </c:pt>
                <c:pt idx="50">
                  <c:v>2.2000000000000002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2.2999999999999998</c:v>
                </c:pt>
                <c:pt idx="55">
                  <c:v>2.2999999999999998</c:v>
                </c:pt>
                <c:pt idx="56">
                  <c:v>2.2999999999999998</c:v>
                </c:pt>
                <c:pt idx="57">
                  <c:v>2.4</c:v>
                </c:pt>
                <c:pt idx="58">
                  <c:v>2.5</c:v>
                </c:pt>
                <c:pt idx="59">
                  <c:v>2.4</c:v>
                </c:pt>
                <c:pt idx="60">
                  <c:v>2.4</c:v>
                </c:pt>
                <c:pt idx="61">
                  <c:v>2.2999999999999998</c:v>
                </c:pt>
                <c:pt idx="62">
                  <c:v>2.2000000000000002</c:v>
                </c:pt>
                <c:pt idx="63">
                  <c:v>2.4</c:v>
                </c:pt>
                <c:pt idx="64">
                  <c:v>2.2000000000000002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2.2000000000000002</c:v>
                </c:pt>
                <c:pt idx="69">
                  <c:v>2.2000000000000002</c:v>
                </c:pt>
                <c:pt idx="70">
                  <c:v>2.2000000000000002</c:v>
                </c:pt>
                <c:pt idx="71">
                  <c:v>2.2999999999999998</c:v>
                </c:pt>
                <c:pt idx="72">
                  <c:v>2.2999999999999998</c:v>
                </c:pt>
                <c:pt idx="73">
                  <c:v>2.4</c:v>
                </c:pt>
                <c:pt idx="74">
                  <c:v>2.4</c:v>
                </c:pt>
                <c:pt idx="75">
                  <c:v>2.2999999999999998</c:v>
                </c:pt>
                <c:pt idx="76">
                  <c:v>2.5</c:v>
                </c:pt>
                <c:pt idx="77">
                  <c:v>2.6</c:v>
                </c:pt>
                <c:pt idx="78">
                  <c:v>2.6</c:v>
                </c:pt>
                <c:pt idx="79">
                  <c:v>2.6</c:v>
                </c:pt>
                <c:pt idx="80">
                  <c:v>2.5</c:v>
                </c:pt>
                <c:pt idx="81">
                  <c:v>2.4</c:v>
                </c:pt>
                <c:pt idx="82">
                  <c:v>2.2999999999999998</c:v>
                </c:pt>
                <c:pt idx="83">
                  <c:v>2.2000000000000002</c:v>
                </c:pt>
                <c:pt idx="84">
                  <c:v>2.2000000000000002</c:v>
                </c:pt>
                <c:pt idx="85">
                  <c:v>2.1</c:v>
                </c:pt>
                <c:pt idx="86">
                  <c:v>2.1</c:v>
                </c:pt>
                <c:pt idx="87">
                  <c:v>2.1</c:v>
                </c:pt>
                <c:pt idx="88">
                  <c:v>2.1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2.1</c:v>
                </c:pt>
                <c:pt idx="93">
                  <c:v>2.2000000000000002</c:v>
                </c:pt>
                <c:pt idx="94">
                  <c:v>2.2999999999999998</c:v>
                </c:pt>
                <c:pt idx="95">
                  <c:v>2.2999999999999998</c:v>
                </c:pt>
                <c:pt idx="96">
                  <c:v>2.2999999999999998</c:v>
                </c:pt>
                <c:pt idx="97">
                  <c:v>2.5</c:v>
                </c:pt>
                <c:pt idx="98">
                  <c:v>2.6</c:v>
                </c:pt>
                <c:pt idx="99">
                  <c:v>2.7</c:v>
                </c:pt>
                <c:pt idx="100">
                  <c:v>2.7</c:v>
                </c:pt>
                <c:pt idx="101">
                  <c:v>2.8</c:v>
                </c:pt>
                <c:pt idx="102">
                  <c:v>2.9</c:v>
                </c:pt>
                <c:pt idx="103">
                  <c:v>2.9</c:v>
                </c:pt>
                <c:pt idx="104">
                  <c:v>2.9</c:v>
                </c:pt>
                <c:pt idx="105">
                  <c:v>3</c:v>
                </c:pt>
                <c:pt idx="106">
                  <c:v>3.1</c:v>
                </c:pt>
                <c:pt idx="107">
                  <c:v>3.2</c:v>
                </c:pt>
                <c:pt idx="108">
                  <c:v>3.1</c:v>
                </c:pt>
                <c:pt idx="109">
                  <c:v>3.1</c:v>
                </c:pt>
                <c:pt idx="110">
                  <c:v>3.1</c:v>
                </c:pt>
                <c:pt idx="111">
                  <c:v>3</c:v>
                </c:pt>
                <c:pt idx="112">
                  <c:v>3.1</c:v>
                </c:pt>
                <c:pt idx="113">
                  <c:v>3</c:v>
                </c:pt>
                <c:pt idx="114">
                  <c:v>3.1</c:v>
                </c:pt>
                <c:pt idx="115">
                  <c:v>3.2</c:v>
                </c:pt>
                <c:pt idx="116">
                  <c:v>3.1</c:v>
                </c:pt>
                <c:pt idx="117">
                  <c:v>3.1</c:v>
                </c:pt>
                <c:pt idx="118">
                  <c:v>3.1</c:v>
                </c:pt>
                <c:pt idx="119">
                  <c:v>3.1</c:v>
                </c:pt>
                <c:pt idx="120">
                  <c:v>3.2</c:v>
                </c:pt>
                <c:pt idx="121">
                  <c:v>3.2</c:v>
                </c:pt>
                <c:pt idx="122">
                  <c:v>3.3</c:v>
                </c:pt>
                <c:pt idx="123">
                  <c:v>3.3</c:v>
                </c:pt>
                <c:pt idx="124">
                  <c:v>3.3</c:v>
                </c:pt>
                <c:pt idx="125">
                  <c:v>3.4</c:v>
                </c:pt>
                <c:pt idx="126">
                  <c:v>3.4</c:v>
                </c:pt>
                <c:pt idx="127">
                  <c:v>3.3</c:v>
                </c:pt>
                <c:pt idx="128">
                  <c:v>3.3</c:v>
                </c:pt>
                <c:pt idx="129">
                  <c:v>3.2</c:v>
                </c:pt>
                <c:pt idx="130">
                  <c:v>3.2</c:v>
                </c:pt>
                <c:pt idx="131">
                  <c:v>3.3</c:v>
                </c:pt>
                <c:pt idx="132">
                  <c:v>3.2</c:v>
                </c:pt>
                <c:pt idx="133">
                  <c:v>3.1</c:v>
                </c:pt>
                <c:pt idx="134">
                  <c:v>3.1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2.9</c:v>
                </c:pt>
                <c:pt idx="139">
                  <c:v>2.8</c:v>
                </c:pt>
                <c:pt idx="140">
                  <c:v>2.8</c:v>
                </c:pt>
                <c:pt idx="141">
                  <c:v>3</c:v>
                </c:pt>
                <c:pt idx="142">
                  <c:v>3.1</c:v>
                </c:pt>
                <c:pt idx="143">
                  <c:v>3</c:v>
                </c:pt>
                <c:pt idx="144">
                  <c:v>3</c:v>
                </c:pt>
                <c:pt idx="145">
                  <c:v>3.1</c:v>
                </c:pt>
                <c:pt idx="146">
                  <c:v>3</c:v>
                </c:pt>
                <c:pt idx="147">
                  <c:v>3.1</c:v>
                </c:pt>
                <c:pt idx="148">
                  <c:v>3.1</c:v>
                </c:pt>
                <c:pt idx="149">
                  <c:v>3.1</c:v>
                </c:pt>
                <c:pt idx="150">
                  <c:v>3.2</c:v>
                </c:pt>
                <c:pt idx="151">
                  <c:v>3.2</c:v>
                </c:pt>
                <c:pt idx="152">
                  <c:v>3.2</c:v>
                </c:pt>
                <c:pt idx="153">
                  <c:v>3</c:v>
                </c:pt>
                <c:pt idx="154">
                  <c:v>2.9</c:v>
                </c:pt>
                <c:pt idx="155">
                  <c:v>3</c:v>
                </c:pt>
                <c:pt idx="156">
                  <c:v>3.1</c:v>
                </c:pt>
                <c:pt idx="157">
                  <c:v>3.1</c:v>
                </c:pt>
                <c:pt idx="158">
                  <c:v>3.1</c:v>
                </c:pt>
                <c:pt idx="159">
                  <c:v>3.1</c:v>
                </c:pt>
                <c:pt idx="160">
                  <c:v>3.2</c:v>
                </c:pt>
                <c:pt idx="161">
                  <c:v>3.3</c:v>
                </c:pt>
                <c:pt idx="162">
                  <c:v>3.2</c:v>
                </c:pt>
                <c:pt idx="163">
                  <c:v>3.3</c:v>
                </c:pt>
                <c:pt idx="164">
                  <c:v>3.3</c:v>
                </c:pt>
                <c:pt idx="165">
                  <c:v>3.4</c:v>
                </c:pt>
                <c:pt idx="166">
                  <c:v>3.4</c:v>
                </c:pt>
                <c:pt idx="167">
                  <c:v>3.3</c:v>
                </c:pt>
                <c:pt idx="168">
                  <c:v>3.2</c:v>
                </c:pt>
                <c:pt idx="169">
                  <c:v>3.2</c:v>
                </c:pt>
                <c:pt idx="170">
                  <c:v>3</c:v>
                </c:pt>
                <c:pt idx="171">
                  <c:v>3</c:v>
                </c:pt>
                <c:pt idx="172">
                  <c:v>2.9</c:v>
                </c:pt>
                <c:pt idx="17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19-4E05-B56F-430C8A465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0179519"/>
        <c:axId val="600054847"/>
      </c:lineChart>
      <c:catAx>
        <c:axId val="78017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054847"/>
        <c:crosses val="autoZero"/>
        <c:auto val="1"/>
        <c:lblAlgn val="ctr"/>
        <c:lblOffset val="100"/>
        <c:noMultiLvlLbl val="0"/>
      </c:catAx>
      <c:valAx>
        <c:axId val="60005484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17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Sheet1!$A$2:$A$51</c:f>
              <c:strCache>
                <c:ptCount val="50"/>
                <c:pt idx="0">
                  <c:v>Montana</c:v>
                </c:pt>
                <c:pt idx="1">
                  <c:v>Idaho</c:v>
                </c:pt>
                <c:pt idx="2">
                  <c:v>South Dakota</c:v>
                </c:pt>
                <c:pt idx="3">
                  <c:v>Nevada</c:v>
                </c:pt>
                <c:pt idx="4">
                  <c:v>Maine</c:v>
                </c:pt>
                <c:pt idx="5">
                  <c:v>Georgia</c:v>
                </c:pt>
                <c:pt idx="6">
                  <c:v>Oregon</c:v>
                </c:pt>
                <c:pt idx="7">
                  <c:v>Vermont</c:v>
                </c:pt>
                <c:pt idx="8">
                  <c:v>Arizona</c:v>
                </c:pt>
                <c:pt idx="9">
                  <c:v>Rhode Island</c:v>
                </c:pt>
                <c:pt idx="10">
                  <c:v>Utah</c:v>
                </c:pt>
                <c:pt idx="11">
                  <c:v>Tennessee</c:v>
                </c:pt>
                <c:pt idx="12">
                  <c:v>Michigan</c:v>
                </c:pt>
                <c:pt idx="13">
                  <c:v>Florida</c:v>
                </c:pt>
                <c:pt idx="14">
                  <c:v>New Hampshire</c:v>
                </c:pt>
                <c:pt idx="15">
                  <c:v>Iowa</c:v>
                </c:pt>
                <c:pt idx="16">
                  <c:v>Minnesota</c:v>
                </c:pt>
                <c:pt idx="17">
                  <c:v>North Dakota</c:v>
                </c:pt>
                <c:pt idx="18">
                  <c:v>Texas</c:v>
                </c:pt>
                <c:pt idx="19">
                  <c:v>Mississippi</c:v>
                </c:pt>
                <c:pt idx="20">
                  <c:v>Nebraska</c:v>
                </c:pt>
                <c:pt idx="21">
                  <c:v>Alaska</c:v>
                </c:pt>
                <c:pt idx="22">
                  <c:v>Delaware</c:v>
                </c:pt>
                <c:pt idx="23">
                  <c:v>Oklahoma</c:v>
                </c:pt>
                <c:pt idx="24">
                  <c:v>Connecticut</c:v>
                </c:pt>
                <c:pt idx="25">
                  <c:v>Pennsylvania</c:v>
                </c:pt>
                <c:pt idx="26">
                  <c:v>Alabama</c:v>
                </c:pt>
                <c:pt idx="27">
                  <c:v>Wisconsin</c:v>
                </c:pt>
                <c:pt idx="28">
                  <c:v>Kansas</c:v>
                </c:pt>
                <c:pt idx="29">
                  <c:v>Arkansas</c:v>
                </c:pt>
                <c:pt idx="30">
                  <c:v>Louisiana</c:v>
                </c:pt>
                <c:pt idx="31">
                  <c:v>West Virginia</c:v>
                </c:pt>
                <c:pt idx="32">
                  <c:v>North Carolina</c:v>
                </c:pt>
                <c:pt idx="33">
                  <c:v>Ohio</c:v>
                </c:pt>
                <c:pt idx="34">
                  <c:v>Kentucky</c:v>
                </c:pt>
                <c:pt idx="35">
                  <c:v>California</c:v>
                </c:pt>
                <c:pt idx="36">
                  <c:v>Missouri</c:v>
                </c:pt>
                <c:pt idx="37">
                  <c:v>Illinois</c:v>
                </c:pt>
                <c:pt idx="38">
                  <c:v>South Carolina</c:v>
                </c:pt>
                <c:pt idx="39">
                  <c:v>New Mexico</c:v>
                </c:pt>
                <c:pt idx="40">
                  <c:v>New Jersey</c:v>
                </c:pt>
                <c:pt idx="41">
                  <c:v>Wyoming</c:v>
                </c:pt>
                <c:pt idx="42">
                  <c:v>Indiana</c:v>
                </c:pt>
                <c:pt idx="43">
                  <c:v>Massachusetts</c:v>
                </c:pt>
                <c:pt idx="44">
                  <c:v>New York</c:v>
                </c:pt>
                <c:pt idx="45">
                  <c:v>Washington</c:v>
                </c:pt>
                <c:pt idx="46">
                  <c:v>Virginia</c:v>
                </c:pt>
                <c:pt idx="47">
                  <c:v>Maryland</c:v>
                </c:pt>
                <c:pt idx="48">
                  <c:v>Hawaii</c:v>
                </c:pt>
                <c:pt idx="49">
                  <c:v>District of Columbia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62.3</c:v>
                </c:pt>
                <c:pt idx="1">
                  <c:v>59.8</c:v>
                </c:pt>
                <c:pt idx="2">
                  <c:v>53.2</c:v>
                </c:pt>
                <c:pt idx="3">
                  <c:v>52.1</c:v>
                </c:pt>
                <c:pt idx="4">
                  <c:v>49.6</c:v>
                </c:pt>
                <c:pt idx="5">
                  <c:v>48.2</c:v>
                </c:pt>
                <c:pt idx="6">
                  <c:v>47.7</c:v>
                </c:pt>
                <c:pt idx="7">
                  <c:v>47.7</c:v>
                </c:pt>
                <c:pt idx="8">
                  <c:v>47.6</c:v>
                </c:pt>
                <c:pt idx="9">
                  <c:v>47.5</c:v>
                </c:pt>
                <c:pt idx="10">
                  <c:v>45.8</c:v>
                </c:pt>
                <c:pt idx="11">
                  <c:v>45.2</c:v>
                </c:pt>
                <c:pt idx="12">
                  <c:v>44.7</c:v>
                </c:pt>
                <c:pt idx="13">
                  <c:v>43.6</c:v>
                </c:pt>
                <c:pt idx="14">
                  <c:v>43.6</c:v>
                </c:pt>
                <c:pt idx="15">
                  <c:v>43</c:v>
                </c:pt>
                <c:pt idx="16">
                  <c:v>41.1</c:v>
                </c:pt>
                <c:pt idx="17">
                  <c:v>41</c:v>
                </c:pt>
                <c:pt idx="18">
                  <c:v>40.4</c:v>
                </c:pt>
                <c:pt idx="19">
                  <c:v>39.299999999999997</c:v>
                </c:pt>
                <c:pt idx="20">
                  <c:v>38.9</c:v>
                </c:pt>
                <c:pt idx="21">
                  <c:v>38</c:v>
                </c:pt>
                <c:pt idx="22">
                  <c:v>37.700000000000003</c:v>
                </c:pt>
                <c:pt idx="23">
                  <c:v>37.700000000000003</c:v>
                </c:pt>
                <c:pt idx="24">
                  <c:v>37.299999999999997</c:v>
                </c:pt>
                <c:pt idx="25">
                  <c:v>35.700000000000003</c:v>
                </c:pt>
                <c:pt idx="26">
                  <c:v>35.6</c:v>
                </c:pt>
                <c:pt idx="27">
                  <c:v>35.1</c:v>
                </c:pt>
                <c:pt idx="28">
                  <c:v>34.799999999999997</c:v>
                </c:pt>
                <c:pt idx="29">
                  <c:v>34.5</c:v>
                </c:pt>
                <c:pt idx="30">
                  <c:v>34.1</c:v>
                </c:pt>
                <c:pt idx="31">
                  <c:v>33.299999999999997</c:v>
                </c:pt>
                <c:pt idx="32">
                  <c:v>33.200000000000003</c:v>
                </c:pt>
                <c:pt idx="33">
                  <c:v>32.6</c:v>
                </c:pt>
                <c:pt idx="34">
                  <c:v>32.5</c:v>
                </c:pt>
                <c:pt idx="35">
                  <c:v>32.200000000000003</c:v>
                </c:pt>
                <c:pt idx="36">
                  <c:v>32.200000000000003</c:v>
                </c:pt>
                <c:pt idx="37">
                  <c:v>31.7</c:v>
                </c:pt>
                <c:pt idx="38">
                  <c:v>31.4</c:v>
                </c:pt>
                <c:pt idx="39">
                  <c:v>31.3</c:v>
                </c:pt>
                <c:pt idx="40">
                  <c:v>30.3</c:v>
                </c:pt>
                <c:pt idx="41">
                  <c:v>29.6</c:v>
                </c:pt>
                <c:pt idx="42">
                  <c:v>27.4</c:v>
                </c:pt>
                <c:pt idx="43">
                  <c:v>27.4</c:v>
                </c:pt>
                <c:pt idx="44">
                  <c:v>27.4</c:v>
                </c:pt>
                <c:pt idx="45">
                  <c:v>26</c:v>
                </c:pt>
                <c:pt idx="46">
                  <c:v>23.9</c:v>
                </c:pt>
                <c:pt idx="47">
                  <c:v>22.8</c:v>
                </c:pt>
                <c:pt idx="48">
                  <c:v>18.399999999999999</c:v>
                </c:pt>
                <c:pt idx="4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4-483F-BDC0-78F5659F1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9037688"/>
        <c:axId val="569036048"/>
      </c:barChart>
      <c:catAx>
        <c:axId val="569037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36048"/>
        <c:crosses val="autoZero"/>
        <c:auto val="1"/>
        <c:lblAlgn val="ctr"/>
        <c:lblOffset val="100"/>
        <c:noMultiLvlLbl val="0"/>
      </c:catAx>
      <c:valAx>
        <c:axId val="5690360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03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5.8435046187329309</c:v>
                </c:pt>
                <c:pt idx="1">
                  <c:v>8.4917229176701081</c:v>
                </c:pt>
                <c:pt idx="2">
                  <c:v>3.4937494675414626</c:v>
                </c:pt>
                <c:pt idx="3">
                  <c:v>5.8371115618877312</c:v>
                </c:pt>
                <c:pt idx="4">
                  <c:v>1.0100328292272698</c:v>
                </c:pt>
                <c:pt idx="5">
                  <c:v>9.2979569502090733</c:v>
                </c:pt>
                <c:pt idx="6">
                  <c:v>6.7065518310624572</c:v>
                </c:pt>
                <c:pt idx="7">
                  <c:v>4.2598830775631091</c:v>
                </c:pt>
                <c:pt idx="8">
                  <c:v>6.4317311114312936</c:v>
                </c:pt>
                <c:pt idx="9">
                  <c:v>1.3499404529501158</c:v>
                </c:pt>
                <c:pt idx="10">
                  <c:v>11.095183673125518</c:v>
                </c:pt>
                <c:pt idx="11">
                  <c:v>13.115936968578069</c:v>
                </c:pt>
                <c:pt idx="12">
                  <c:v>13.189320270800909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F-44AA-824E-DFC16DBA3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78"/>
        <c:axId val="597394271"/>
        <c:axId val="504289231"/>
      </c:barChart>
      <c:catAx>
        <c:axId val="59739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289231"/>
        <c:crosses val="autoZero"/>
        <c:auto val="1"/>
        <c:lblAlgn val="ctr"/>
        <c:lblOffset val="100"/>
        <c:noMultiLvlLbl val="0"/>
      </c:catAx>
      <c:valAx>
        <c:axId val="504289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39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;05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7572</c:v>
                </c:pt>
                <c:pt idx="1">
                  <c:v>7102</c:v>
                </c:pt>
                <c:pt idx="2">
                  <c:v>7122</c:v>
                </c:pt>
                <c:pt idx="3">
                  <c:v>8065</c:v>
                </c:pt>
                <c:pt idx="4">
                  <c:v>8331</c:v>
                </c:pt>
                <c:pt idx="5">
                  <c:v>9062</c:v>
                </c:pt>
                <c:pt idx="6">
                  <c:v>9106</c:v>
                </c:pt>
                <c:pt idx="7">
                  <c:v>8554</c:v>
                </c:pt>
                <c:pt idx="8">
                  <c:v>8150</c:v>
                </c:pt>
                <c:pt idx="9">
                  <c:v>6111</c:v>
                </c:pt>
                <c:pt idx="10">
                  <c:v>5196</c:v>
                </c:pt>
                <c:pt idx="11">
                  <c:v>4571</c:v>
                </c:pt>
                <c:pt idx="12">
                  <c:v>5040</c:v>
                </c:pt>
                <c:pt idx="13">
                  <c:v>5880</c:v>
                </c:pt>
                <c:pt idx="14">
                  <c:v>7529</c:v>
                </c:pt>
                <c:pt idx="15">
                  <c:v>7907</c:v>
                </c:pt>
                <c:pt idx="16">
                  <c:v>8135</c:v>
                </c:pt>
                <c:pt idx="17">
                  <c:v>7996</c:v>
                </c:pt>
                <c:pt idx="18">
                  <c:v>8410</c:v>
                </c:pt>
                <c:pt idx="19">
                  <c:v>8369</c:v>
                </c:pt>
                <c:pt idx="20">
                  <c:v>7943</c:v>
                </c:pt>
                <c:pt idx="21">
                  <c:v>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5-434D-98D5-643185E99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339791"/>
        <c:axId val="370249439"/>
      </c:lineChart>
      <c:catAx>
        <c:axId val="37333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49439"/>
        <c:crosses val="autoZero"/>
        <c:auto val="1"/>
        <c:lblAlgn val="ctr"/>
        <c:lblOffset val="100"/>
        <c:noMultiLvlLbl val="0"/>
      </c:catAx>
      <c:valAx>
        <c:axId val="370249439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3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Dec-19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30.323636054992701</c:v>
                </c:pt>
                <c:pt idx="1">
                  <c:v>32.670857429504402</c:v>
                </c:pt>
                <c:pt idx="2">
                  <c:v>34.419942140579202</c:v>
                </c:pt>
                <c:pt idx="3">
                  <c:v>33.7309861183167</c:v>
                </c:pt>
                <c:pt idx="4">
                  <c:v>35.564722061157198</c:v>
                </c:pt>
                <c:pt idx="5">
                  <c:v>38.099341869354198</c:v>
                </c:pt>
                <c:pt idx="6">
                  <c:v>40.561755657196002</c:v>
                </c:pt>
                <c:pt idx="7">
                  <c:v>40.818977594375603</c:v>
                </c:pt>
                <c:pt idx="8">
                  <c:v>42.908288478851297</c:v>
                </c:pt>
                <c:pt idx="9">
                  <c:v>45.0074141025543</c:v>
                </c:pt>
                <c:pt idx="10">
                  <c:v>45.834265947341898</c:v>
                </c:pt>
                <c:pt idx="11">
                  <c:v>47.7805912494659</c:v>
                </c:pt>
                <c:pt idx="12">
                  <c:v>50.061245642257497</c:v>
                </c:pt>
                <c:pt idx="13">
                  <c:v>52.182055325230003</c:v>
                </c:pt>
                <c:pt idx="14">
                  <c:v>54.877119554697259</c:v>
                </c:pt>
                <c:pt idx="15">
                  <c:v>57.922903708181927</c:v>
                </c:pt>
                <c:pt idx="16">
                  <c:v>60.810401891287754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D-4BBB-952C-5225E91C12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30.323636054992701</c:v>
                </c:pt>
                <c:pt idx="1">
                  <c:v>32.670857429504402</c:v>
                </c:pt>
                <c:pt idx="2">
                  <c:v>34.419942140579202</c:v>
                </c:pt>
                <c:pt idx="3">
                  <c:v>33.7309861183167</c:v>
                </c:pt>
                <c:pt idx="4">
                  <c:v>35.564722061157198</c:v>
                </c:pt>
                <c:pt idx="5">
                  <c:v>38.099341869354198</c:v>
                </c:pt>
                <c:pt idx="6">
                  <c:v>40.561755657196002</c:v>
                </c:pt>
                <c:pt idx="7">
                  <c:v>40.818977594375603</c:v>
                </c:pt>
                <c:pt idx="8">
                  <c:v>42.908288478851297</c:v>
                </c:pt>
                <c:pt idx="9">
                  <c:v>45.0074141025543</c:v>
                </c:pt>
                <c:pt idx="10">
                  <c:v>45.834265947341898</c:v>
                </c:pt>
                <c:pt idx="11">
                  <c:v>47.7805912494659</c:v>
                </c:pt>
                <c:pt idx="12">
                  <c:v>50.061245642257497</c:v>
                </c:pt>
                <c:pt idx="13">
                  <c:v>52.182055325230003</c:v>
                </c:pt>
                <c:pt idx="14">
                  <c:v>50.978483472486602</c:v>
                </c:pt>
                <c:pt idx="15">
                  <c:v>55.794816091435699</c:v>
                </c:pt>
                <c:pt idx="16">
                  <c:v>59.618883955418802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ED-4BBB-952C-5225E91C12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Apr-21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30.323636054992701</c:v>
                </c:pt>
                <c:pt idx="1">
                  <c:v>32.670857429504402</c:v>
                </c:pt>
                <c:pt idx="2">
                  <c:v>34.419942140579202</c:v>
                </c:pt>
                <c:pt idx="3">
                  <c:v>33.7309861183167</c:v>
                </c:pt>
                <c:pt idx="4">
                  <c:v>35.564722061157198</c:v>
                </c:pt>
                <c:pt idx="5">
                  <c:v>38.099341869354198</c:v>
                </c:pt>
                <c:pt idx="6">
                  <c:v>40.561755657196002</c:v>
                </c:pt>
                <c:pt idx="7">
                  <c:v>40.818977594375603</c:v>
                </c:pt>
                <c:pt idx="8">
                  <c:v>42.908288478851297</c:v>
                </c:pt>
                <c:pt idx="9">
                  <c:v>45.0074141025543</c:v>
                </c:pt>
                <c:pt idx="10">
                  <c:v>45.834265947341898</c:v>
                </c:pt>
                <c:pt idx="11">
                  <c:v>48.622999999999998</c:v>
                </c:pt>
                <c:pt idx="12">
                  <c:v>51.116999999999997</c:v>
                </c:pt>
                <c:pt idx="13">
                  <c:v>53.167999999999999</c:v>
                </c:pt>
                <c:pt idx="14">
                  <c:v>57.198287557673012</c:v>
                </c:pt>
                <c:pt idx="15">
                  <c:v>57.811112487066929</c:v>
                </c:pt>
                <c:pt idx="16">
                  <c:v>58.55649739309321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10-402F-8CED-EE6BCF829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026776"/>
        <c:axId val="403025792"/>
      </c:lineChart>
      <c:catAx>
        <c:axId val="40302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25792"/>
        <c:crosses val="autoZero"/>
        <c:auto val="1"/>
        <c:lblAlgn val="ctr"/>
        <c:lblOffset val="100"/>
        <c:noMultiLvlLbl val="0"/>
      </c:catAx>
      <c:valAx>
        <c:axId val="40302579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2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1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7969.8559999999998</c:v>
                </c:pt>
                <c:pt idx="1">
                  <c:v>8085.0360000000001</c:v>
                </c:pt>
                <c:pt idx="2">
                  <c:v>8159.7520000000004</c:v>
                </c:pt>
                <c:pt idx="3">
                  <c:v>8237.82</c:v>
                </c:pt>
                <c:pt idx="4">
                  <c:v>8433.9439999999995</c:v>
                </c:pt>
                <c:pt idx="5">
                  <c:v>8642.7880000000005</c:v>
                </c:pt>
                <c:pt idx="6">
                  <c:v>8834.7160000000003</c:v>
                </c:pt>
                <c:pt idx="7">
                  <c:v>9087.7000000000007</c:v>
                </c:pt>
                <c:pt idx="8">
                  <c:v>9303.2720000000008</c:v>
                </c:pt>
                <c:pt idx="9">
                  <c:v>9422.4680000000008</c:v>
                </c:pt>
                <c:pt idx="10">
                  <c:v>9571.42</c:v>
                </c:pt>
                <c:pt idx="11">
                  <c:v>9692.7039999999997</c:v>
                </c:pt>
                <c:pt idx="12">
                  <c:v>9852.8279999999995</c:v>
                </c:pt>
                <c:pt idx="13">
                  <c:v>9862.7479999999996</c:v>
                </c:pt>
                <c:pt idx="14">
                  <c:v>9815.5</c:v>
                </c:pt>
                <c:pt idx="15">
                  <c:v>9795.6640000000007</c:v>
                </c:pt>
                <c:pt idx="16">
                  <c:v>10236.928</c:v>
                </c:pt>
                <c:pt idx="17">
                  <c:v>10382.516</c:v>
                </c:pt>
                <c:pt idx="18">
                  <c:v>10469.368</c:v>
                </c:pt>
                <c:pt idx="19">
                  <c:v>10554.632</c:v>
                </c:pt>
                <c:pt idx="20">
                  <c:v>10360.700000000001</c:v>
                </c:pt>
                <c:pt idx="21">
                  <c:v>18730.8</c:v>
                </c:pt>
                <c:pt idx="22">
                  <c:v>13519.6</c:v>
                </c:pt>
                <c:pt idx="23">
                  <c:v>12383.9</c:v>
                </c:pt>
                <c:pt idx="24">
                  <c:v>19982.8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85-4AFB-8BD6-2EE2A4663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343128"/>
        <c:axId val="682344440"/>
      </c:lineChart>
      <c:catAx>
        <c:axId val="68234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344440"/>
        <c:crosses val="autoZero"/>
        <c:auto val="1"/>
        <c:lblAlgn val="ctr"/>
        <c:lblOffset val="100"/>
        <c:noMultiLvlLbl val="0"/>
      </c:catAx>
      <c:valAx>
        <c:axId val="682344440"/>
        <c:scaling>
          <c:orientation val="minMax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34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Montana Unemployment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12875</c:v>
                </c:pt>
                <c:pt idx="1">
                  <c:v>6587</c:v>
                </c:pt>
                <c:pt idx="2">
                  <c:v>4886</c:v>
                </c:pt>
                <c:pt idx="3">
                  <c:v>7898</c:v>
                </c:pt>
                <c:pt idx="4">
                  <c:v>11811</c:v>
                </c:pt>
                <c:pt idx="5">
                  <c:v>6001</c:v>
                </c:pt>
                <c:pt idx="6">
                  <c:v>4111</c:v>
                </c:pt>
                <c:pt idx="7">
                  <c:v>6698</c:v>
                </c:pt>
                <c:pt idx="8">
                  <c:v>11184</c:v>
                </c:pt>
                <c:pt idx="9">
                  <c:v>5521</c:v>
                </c:pt>
                <c:pt idx="10">
                  <c:v>4237</c:v>
                </c:pt>
                <c:pt idx="11">
                  <c:v>6937</c:v>
                </c:pt>
                <c:pt idx="12">
                  <c:v>13736</c:v>
                </c:pt>
                <c:pt idx="13">
                  <c:v>51817</c:v>
                </c:pt>
                <c:pt idx="14">
                  <c:v>27693</c:v>
                </c:pt>
                <c:pt idx="15">
                  <c:v>16064</c:v>
                </c:pt>
                <c:pt idx="16">
                  <c:v>16230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D-42D7-B633-646F1DEFC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42"/>
        <c:axId val="600350495"/>
        <c:axId val="319893743"/>
      </c:barChart>
      <c:catAx>
        <c:axId val="60035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93743"/>
        <c:crosses val="autoZero"/>
        <c:auto val="1"/>
        <c:lblAlgn val="ctr"/>
        <c:lblOffset val="100"/>
        <c:noMultiLvlLbl val="0"/>
      </c:catAx>
      <c:valAx>
        <c:axId val="31989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5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Montana Pers.</a:t>
            </a:r>
            <a:r>
              <a:rPr lang="en-US" baseline="0" dirty="0"/>
              <a:t> Income Tax Withholding</a:t>
            </a:r>
            <a:br>
              <a:rPr lang="en-US" baseline="0" dirty="0"/>
            </a:br>
            <a:r>
              <a:rPr lang="en-US" baseline="0" dirty="0"/>
              <a:t>July-May YTD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855.745</c:v>
                </c:pt>
                <c:pt idx="1">
                  <c:v>916.89300000000003</c:v>
                </c:pt>
                <c:pt idx="2">
                  <c:v>996.17200000000003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1-45AE-B2BA-096BF751C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925391"/>
        <c:axId val="323724559"/>
      </c:barChart>
      <c:catAx>
        <c:axId val="50492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724559"/>
        <c:crosses val="autoZero"/>
        <c:auto val="1"/>
        <c:lblAlgn val="ctr"/>
        <c:lblOffset val="100"/>
        <c:noMultiLvlLbl val="0"/>
      </c:catAx>
      <c:valAx>
        <c:axId val="32372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925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101.01511091260275</c:v>
                </c:pt>
                <c:pt idx="1">
                  <c:v>101.52253339419357</c:v>
                </c:pt>
                <c:pt idx="2">
                  <c:v>101.56094847157841</c:v>
                </c:pt>
                <c:pt idx="3">
                  <c:v>101.4757199560365</c:v>
                </c:pt>
                <c:pt idx="4">
                  <c:v>102.06312583786649</c:v>
                </c:pt>
                <c:pt idx="5">
                  <c:v>102.83934962373826</c:v>
                </c:pt>
                <c:pt idx="6">
                  <c:v>103.01887807351065</c:v>
                </c:pt>
                <c:pt idx="7">
                  <c:v>102.6654985786645</c:v>
                </c:pt>
                <c:pt idx="8">
                  <c:v>103.64971486507584</c:v>
                </c:pt>
                <c:pt idx="9">
                  <c:v>94.744338041283797</c:v>
                </c:pt>
                <c:pt idx="10">
                  <c:v>99.538476841559117</c:v>
                </c:pt>
                <c:pt idx="11">
                  <c:v>100.93943799966858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D0-4C38-9DE9-C161A02BC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66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101.26295004884665</c:v>
                </c:pt>
                <c:pt idx="1">
                  <c:v>101.87972010249622</c:v>
                </c:pt>
                <c:pt idx="2">
                  <c:v>102.01025183832873</c:v>
                </c:pt>
                <c:pt idx="3">
                  <c:v>103.23288677211369</c:v>
                </c:pt>
                <c:pt idx="4">
                  <c:v>103.7423766412346</c:v>
                </c:pt>
                <c:pt idx="5">
                  <c:v>104.90123107007636</c:v>
                </c:pt>
                <c:pt idx="6">
                  <c:v>106.16637793772612</c:v>
                </c:pt>
                <c:pt idx="7">
                  <c:v>106.3811661253216</c:v>
                </c:pt>
                <c:pt idx="8">
                  <c:v>106.53243100552814</c:v>
                </c:pt>
                <c:pt idx="9">
                  <c:v>104.59704379172976</c:v>
                </c:pt>
                <c:pt idx="10">
                  <c:v>108.04419351211965</c:v>
                </c:pt>
                <c:pt idx="11">
                  <c:v>116.37170327310488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0-4C38-9DE9-C161A02B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3247560"/>
        <c:axId val="563246904"/>
      </c:lineChart>
      <c:catAx>
        <c:axId val="56324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246904"/>
        <c:crosses val="autoZero"/>
        <c:auto val="1"/>
        <c:lblAlgn val="ctr"/>
        <c:lblOffset val="100"/>
        <c:noMultiLvlLbl val="0"/>
      </c:catAx>
      <c:valAx>
        <c:axId val="563246904"/>
        <c:scaling>
          <c:orientation val="minMax"/>
          <c:max val="118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24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442</c:v>
                </c:pt>
                <c:pt idx="1">
                  <c:v>-1208.8333333333394</c:v>
                </c:pt>
                <c:pt idx="2">
                  <c:v>-10.666666666667652</c:v>
                </c:pt>
                <c:pt idx="3">
                  <c:v>-858.66666666667152</c:v>
                </c:pt>
                <c:pt idx="4">
                  <c:v>-6562.666666666657</c:v>
                </c:pt>
                <c:pt idx="5">
                  <c:v>352.83333333332848</c:v>
                </c:pt>
                <c:pt idx="6">
                  <c:v>-514.58333333333394</c:v>
                </c:pt>
                <c:pt idx="7">
                  <c:v>-5231.0833333332284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9-459F-BC63-B77462AF5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8657120"/>
        <c:axId val="468657448"/>
      </c:barChart>
      <c:catAx>
        <c:axId val="46865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448"/>
        <c:crosses val="autoZero"/>
        <c:auto val="1"/>
        <c:lblAlgn val="ctr"/>
        <c:lblOffset val="100"/>
        <c:noMultiLvlLbl val="0"/>
      </c:catAx>
      <c:valAx>
        <c:axId val="468657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87.763925406095609</c:v>
                </c:pt>
                <c:pt idx="1">
                  <c:v>117.41840183255135</c:v>
                </c:pt>
                <c:pt idx="2">
                  <c:v>292.43925979498033</c:v>
                </c:pt>
                <c:pt idx="3">
                  <c:v>140.9164237905411</c:v>
                </c:pt>
                <c:pt idx="4">
                  <c:v>-96.383797640505691</c:v>
                </c:pt>
                <c:pt idx="5">
                  <c:v>87.457948969059316</c:v>
                </c:pt>
                <c:pt idx="6">
                  <c:v>-65.417814797317874</c:v>
                </c:pt>
                <c:pt idx="7">
                  <c:v>114.47167207317909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9-459F-BC63-B77462AF5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8657120"/>
        <c:axId val="468657448"/>
      </c:barChart>
      <c:catAx>
        <c:axId val="46865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448"/>
        <c:crosses val="autoZero"/>
        <c:auto val="1"/>
        <c:lblAlgn val="ctr"/>
        <c:lblOffset val="100"/>
        <c:noMultiLvlLbl val="0"/>
      </c:catAx>
      <c:valAx>
        <c:axId val="468657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0.70564</cdr:x>
      <cdr:y>0.64</cdr:y>
    </cdr:from>
    <cdr:to>
      <cdr:x>0.97475</cdr:x>
      <cdr:y>0.80591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CAAA950-CF3D-49C4-8D52-36262439EF72}"/>
            </a:ext>
          </a:extLst>
        </cdr:cNvPr>
        <cdr:cNvSpPr txBox="1"/>
      </cdr:nvSpPr>
      <cdr:spPr>
        <a:xfrm xmlns:a="http://schemas.openxmlformats.org/drawingml/2006/main">
          <a:off x="7420276" y="2784876"/>
          <a:ext cx="2829827" cy="721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 Bureau of Business and Economic Research, University of Montana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7271-DE54-4EF4-AE98-A295A7F8CB2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5F07-BC18-4542-9DDD-2CBB454B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790D-2DF2-4E4F-AB56-30410C2F49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F778-6257-4774-BF36-B4E58E73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E5FF9-B747-4C38-B86F-494DE6D22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0E282-2ECB-4C38-B065-D4C13AB6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4547-ED34-4AD5-A02A-DE9F6EBC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335C-7726-411D-AA3D-C8CBB461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B09F-A819-4ACD-999A-94F4836C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C1F0-A18E-4416-900D-4A41B127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915A1-6ECF-45E4-8124-DC99797A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3E374-3B3C-46D9-8CF6-D59FE9F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D2F0F-F4B9-43F9-9599-F0B8D4B5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8169CD-D81C-4791-A4F0-9B9D4F426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E8A83-CA71-4E92-895F-714DB7AEE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6E19-49A5-4E14-B3B0-0BD962CA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6E5A4-13C3-42A3-B743-15087F22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21C2-B5A6-4064-8F6F-E927C931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4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DD4B-4EC9-4AED-A2A7-2B6DFB4A6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5B2F4-1214-4AB3-A24E-121F12DE7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0DD9-E154-4764-8065-605B826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2B77-5D99-44E3-A0D5-CB8DD1C4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164EB-4118-4BBF-B03E-1C29A90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1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E086-21F7-4CAF-8D24-2E635A91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FDE1-F1EA-4834-B1AC-8102D8E1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ADA4-C338-49A1-A7BF-F59BB846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1181-0663-41F8-9FED-64DD6AB4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2FB23-48D7-4DCA-B704-23EA7C9A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5AD3-B1F5-473A-A9E0-30A01F54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9C5D-1D90-4FE8-9BE5-A3DEA36E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AC39-2992-4FF5-8D11-71725F04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3273F-5E7A-4A06-98A0-958E92F0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49961-D6FC-465D-8AEA-A0FB2C37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02AD-297A-4AE7-AFE3-EC5FAB74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1F1CB-12BA-4A04-9D82-316DCD0E7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7EEEA-A013-4422-8DF1-8348387A2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9192-C786-4B61-B321-088466DA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9CC2-8CF3-468B-BC22-243A81B9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CE154-F730-4AC2-A929-A5D32BD3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B797-E84F-4163-B1D5-AE628AF5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442-4483-48B7-BA39-3696DBB64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6C01-E4D7-4393-A6B5-2D4C4D509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16B6E-FC65-4DDC-83DA-3559ADB0F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A7598-CE28-41C1-BD3B-9A53702B9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B98BC-E870-423F-865A-D6944545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BA678-FFD4-4089-9B4B-B701ADA4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60E7B-FD4E-4AF3-A848-8EDD9B4B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1DFA-9E0F-4FC3-A92F-63B61C3B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3D871-025F-47EF-A5F0-B1786233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6AC9E-A055-4454-A56B-C0A5186D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59EBB-4BAF-4651-8E77-C601501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FDAC1-ADC8-4F66-8679-CEFD6034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9540A-E331-4B55-9E21-D465E56E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F7298-DF3A-403B-805A-D1933DCB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FF4F-0F69-4C8A-9B25-8E6CEFD4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3ADD-2C29-4D9D-9333-A876B5861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46087-2891-4821-BBCB-211B2C76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C3EB-B460-4AB6-9601-B1ABF784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903B-C949-4185-A6E4-2882828F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9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A96-DB52-4E1E-899A-DD8C657B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5291-6B4E-45B2-9B85-94978547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25889-D2F5-440A-B4FB-4FEF93508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63D08-2B6D-4240-8C3B-F6F1B245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21595-8108-4666-974B-C7A7A14F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22709-6C00-40B7-BAA0-6C583F49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BF31-606D-4763-ACD6-D9A936C6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1B702-41F6-43A7-854D-492B42CF3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FAA59-5E9B-4202-B691-4ADE1EE9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27A6D-FCAD-45D8-90CC-B332BD75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0F8D5-3EB4-4599-BDE9-7810CFCE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ECE29-5254-4C43-AE2F-9B6C3C05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2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FF4A-08EA-4145-91EE-C5E68199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56EBC-9ECB-4C7D-8A9E-B054F16E8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8CFF-CE9A-4F74-959F-B3552BF3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711B-5293-4290-8B63-0A6AC9FA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FF13-F9A7-43E8-974D-AA5F5FA3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F1E00-C58F-45C2-B9D5-DA4A73CA6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7CF39-E335-42AB-BC42-049DB675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DEEB5-7BB4-4D21-9E21-0D45E210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D98A9-08BF-487F-991D-8B2BEC41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39AE0-C958-4C0D-A746-184125AF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705A-A515-4837-B2DA-C4030E26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F70B-E564-4D34-A9C9-72463A02A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BE2C-9ADB-4650-ADDB-604CC19D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17977-94DA-4DD0-BDBB-EA1E23F3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CE31-2B09-4942-80D9-58F41D30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515C-F41D-4DE9-BEE3-AA5F76BA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3358-37C4-4B2A-812F-37FE59026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522E1-CC67-4134-AEE7-A0CC2067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FA6D-E569-4106-A0E9-3D5E645D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4CBB3-2556-4012-A0AB-C2F2422C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D8083-38F0-467D-AFD9-D07300F6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FE07-27FD-41DB-B153-DB80970C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7288C-3E7A-434F-A97D-A3C6584D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1969B-8B8C-4D2A-9CC9-FC853C5CE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53213-AF51-4DF8-9BB6-1ADDF877C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3EAA2-7287-45F0-955C-4C8ECFD7F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1FFB28-CFF8-457F-88C8-E72F228F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6D11C-3BD7-4C81-9D52-BB18BD6D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26B43-F592-4A02-9B34-67E47AAB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99D2-397D-4AC5-8602-BE3BFE42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60909-5283-4B8D-9EAF-ED3DEFC0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7044-0BD7-4D86-BE66-83C379D5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BB0AC-FA86-4EE2-9874-C6698D48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0A355-69C2-4CFA-8F8D-C79C59F7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35597-9EC0-414F-86FB-A26BA8B5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4A5A-0789-4CD5-B738-D8C92946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EE2A-4E90-43AC-9CB8-16CFF3DD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41A4-1A1C-487E-890C-71E78010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F6AAD-B749-4161-A136-B2A968993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14F29-F93E-439A-9DBC-5EF6B4A8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32CAF-B647-4547-8C4E-ED63A8E2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97378-1944-4CA7-B9AE-1FE4D583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65B4-D2EF-4326-99A6-E42EC349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D596C-DEBD-42C0-8EBE-2E472FA2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89692-F75F-4C9C-8C54-1CD75DE11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16FDE-CEFE-4844-BF13-FDC71FA2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EEE3F-9123-4C0F-BD4A-F51547F4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A09C1-9CE0-4275-8360-B6FFA9CF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CA0C0-0622-44B4-9DAF-52EB20CD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8989-2F0F-42A3-B3B2-6AFA7CAC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E2454-2C7E-42C2-8DCF-73F105D16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8927-AD1B-4F38-8388-0FE90AD9971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E1911-0124-40BA-8771-10074E40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7BBD-3A3B-4A17-8D23-E6D727D49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1150-EDA3-4096-822E-4E45B553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FC350-BAFC-4E30-9203-9567C1BE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2A7AA-20AA-47EA-ABF8-1B7C209E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7103-CEA8-426D-8B4E-B05BD6636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6182-F62E-4A80-AED1-5D19E6417C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2F0F-688D-49E3-975A-7E97CE018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AC94-CC9A-46AE-97CC-666195C26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1CC8-8D3C-49F1-97B4-01F57E3A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5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F0BE-1D53-4354-BA31-F4DC58CB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97" y="256818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Wages and Employment, Montana, 2018Q1 – 2020Q4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Seasonally Adjusted Index, 2017Q1 = 100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38FEE8-311D-4E92-AACF-E2B5DC94E6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997" y="130087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9F52D2-9F04-42D0-88F9-EAF6FB7DBD8D}"/>
              </a:ext>
            </a:extLst>
          </p:cNvPr>
          <p:cNvSpPr txBox="1"/>
          <p:nvPr/>
        </p:nvSpPr>
        <p:spPr>
          <a:xfrm>
            <a:off x="3096126" y="5516034"/>
            <a:ext cx="9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C5464-5282-428C-80A8-DBA5B5A1586F}"/>
              </a:ext>
            </a:extLst>
          </p:cNvPr>
          <p:cNvSpPr txBox="1"/>
          <p:nvPr/>
        </p:nvSpPr>
        <p:spPr>
          <a:xfrm>
            <a:off x="6994357" y="5516034"/>
            <a:ext cx="9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0D89B-4931-4493-BF9E-3998435B35DB}"/>
              </a:ext>
            </a:extLst>
          </p:cNvPr>
          <p:cNvSpPr txBox="1"/>
          <p:nvPr/>
        </p:nvSpPr>
        <p:spPr>
          <a:xfrm>
            <a:off x="10351167" y="5516034"/>
            <a:ext cx="9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AB94F-C602-4617-A467-A0911C3C349C}"/>
              </a:ext>
            </a:extLst>
          </p:cNvPr>
          <p:cNvSpPr txBox="1"/>
          <p:nvPr/>
        </p:nvSpPr>
        <p:spPr>
          <a:xfrm>
            <a:off x="9670740" y="1300874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58B00-33C6-467F-818E-254CEB8DA7F6}"/>
              </a:ext>
            </a:extLst>
          </p:cNvPr>
          <p:cNvSpPr txBox="1"/>
          <p:nvPr/>
        </p:nvSpPr>
        <p:spPr>
          <a:xfrm>
            <a:off x="6403377" y="3914693"/>
            <a:ext cx="212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Employment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BE10F-2B1E-456B-B63C-55B530443CB1}"/>
              </a:ext>
            </a:extLst>
          </p:cNvPr>
          <p:cNvSpPr txBox="1"/>
          <p:nvPr/>
        </p:nvSpPr>
        <p:spPr>
          <a:xfrm>
            <a:off x="497306" y="6417595"/>
            <a:ext cx="474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Quarterly Census of Employment and Wages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6C25F-0A1F-4F5D-8C34-59EE3DDB1001}"/>
              </a:ext>
            </a:extLst>
          </p:cNvPr>
          <p:cNvSpPr txBox="1"/>
          <p:nvPr/>
        </p:nvSpPr>
        <p:spPr>
          <a:xfrm>
            <a:off x="443715" y="1228511"/>
            <a:ext cx="135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5933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35A59-EAAB-49C2-AC5E-F354E11D8821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560513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FA6D4D-C7FE-4C23-9B31-6E3140A0DE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74625"/>
            <a:ext cx="10668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Job Losses by Sector, Montana, 2019Q4 – 2020Q4</a:t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72B4E-BC33-44EE-AB31-C59F5788C022}"/>
              </a:ext>
            </a:extLst>
          </p:cNvPr>
          <p:cNvSpPr txBox="1"/>
          <p:nvPr/>
        </p:nvSpPr>
        <p:spPr>
          <a:xfrm>
            <a:off x="560901" y="4848906"/>
            <a:ext cx="474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Quarterly Census of Employment and Wages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B64C-6117-48D4-8E64-FDAF1924CB87}"/>
              </a:ext>
            </a:extLst>
          </p:cNvPr>
          <p:cNvSpPr txBox="1"/>
          <p:nvPr/>
        </p:nvSpPr>
        <p:spPr>
          <a:xfrm>
            <a:off x="560901" y="1213507"/>
            <a:ext cx="474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182646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6D4D-C7FE-4C23-9B31-6E3140A0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97" y="284012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Wage Loss/Growth by Sector, Montana, 2019Q4 – 2020Q4</a:t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35A59-EAAB-49C2-AC5E-F354E11D882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997" y="156759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C72B4E-BC33-44EE-AB31-C59F5788C022}"/>
              </a:ext>
            </a:extLst>
          </p:cNvPr>
          <p:cNvSpPr txBox="1"/>
          <p:nvPr/>
        </p:nvSpPr>
        <p:spPr>
          <a:xfrm>
            <a:off x="277873" y="5414963"/>
            <a:ext cx="474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Quarterly Census of Employment and Wages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28B60-5D68-44FB-B2DF-8802F5D218B6}"/>
              </a:ext>
            </a:extLst>
          </p:cNvPr>
          <p:cNvSpPr txBox="1"/>
          <p:nvPr/>
        </p:nvSpPr>
        <p:spPr>
          <a:xfrm>
            <a:off x="609600" y="1093563"/>
            <a:ext cx="474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Millions of Dollars</a:t>
            </a:r>
          </a:p>
        </p:txBody>
      </p:sp>
    </p:spTree>
    <p:extLst>
      <p:ext uri="{BB962C8B-B14F-4D97-AF65-F5344CB8AC3E}">
        <p14:creationId xmlns:p14="http://schemas.microsoft.com/office/powerpoint/2010/main" val="405836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35A59-EAAB-49C2-AC5E-F354E11D8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7945754"/>
              </p:ext>
            </p:extLst>
          </p:nvPr>
        </p:nvGraphicFramePr>
        <p:xfrm>
          <a:off x="0" y="1560513"/>
          <a:ext cx="10515600" cy="51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FA6D4D-C7FE-4C23-9B31-6E3140A0DE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74625"/>
            <a:ext cx="10668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Job Losses by Sector, Montana, 2019Q4 – 2020Q2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Seasonally Adjusted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72B4E-BC33-44EE-AB31-C59F5788C022}"/>
              </a:ext>
            </a:extLst>
          </p:cNvPr>
          <p:cNvSpPr txBox="1"/>
          <p:nvPr/>
        </p:nvSpPr>
        <p:spPr>
          <a:xfrm>
            <a:off x="560901" y="5297487"/>
            <a:ext cx="474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Quarterly Census of Employment and Wages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B64C-6117-48D4-8E64-FDAF1924CB87}"/>
              </a:ext>
            </a:extLst>
          </p:cNvPr>
          <p:cNvSpPr txBox="1"/>
          <p:nvPr/>
        </p:nvSpPr>
        <p:spPr>
          <a:xfrm>
            <a:off x="560901" y="1213507"/>
            <a:ext cx="474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28665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35A59-EAAB-49C2-AC5E-F354E11D882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326976"/>
              </p:ext>
            </p:extLst>
          </p:nvPr>
        </p:nvGraphicFramePr>
        <p:xfrm>
          <a:off x="0" y="1560513"/>
          <a:ext cx="10515600" cy="51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FA6D4D-C7FE-4C23-9B31-6E3140A0DE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74625"/>
            <a:ext cx="10668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Job Gains by Sector, Montana, 2020Q2 – 2020Q4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Seasonally Adjusted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72B4E-BC33-44EE-AB31-C59F5788C022}"/>
              </a:ext>
            </a:extLst>
          </p:cNvPr>
          <p:cNvSpPr txBox="1"/>
          <p:nvPr/>
        </p:nvSpPr>
        <p:spPr>
          <a:xfrm>
            <a:off x="3428791" y="4105996"/>
            <a:ext cx="474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Quarterly Census of Employment and Wages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B64C-6117-48D4-8E64-FDAF1924CB87}"/>
              </a:ext>
            </a:extLst>
          </p:cNvPr>
          <p:cNvSpPr txBox="1"/>
          <p:nvPr/>
        </p:nvSpPr>
        <p:spPr>
          <a:xfrm>
            <a:off x="560901" y="1213507"/>
            <a:ext cx="474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331728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690688"/>
          <a:ext cx="3686175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727868" y="-760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Montana’s Recession Experience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000897" y="1690688"/>
          <a:ext cx="3969543" cy="471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8113711" y="1690689"/>
          <a:ext cx="3906837" cy="471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761" y="6396913"/>
            <a:ext cx="92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IHS Markit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456" y="761117"/>
            <a:ext cx="989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Employment, Wages and Salary and Income Growth, Actual and Forecast, Percent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430AA-8E9B-4DC7-8332-BECBC85EB909}"/>
              </a:ext>
            </a:extLst>
          </p:cNvPr>
          <p:cNvSpPr/>
          <p:nvPr/>
        </p:nvSpPr>
        <p:spPr>
          <a:xfrm>
            <a:off x="2136298" y="2346690"/>
            <a:ext cx="1721328" cy="3846587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5348F-88B3-4D19-B4B4-F8531FB1879D}"/>
              </a:ext>
            </a:extLst>
          </p:cNvPr>
          <p:cNvSpPr/>
          <p:nvPr/>
        </p:nvSpPr>
        <p:spPr>
          <a:xfrm>
            <a:off x="6166643" y="2346689"/>
            <a:ext cx="1620263" cy="3846587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2A946-8875-4AC1-A808-506EFA74282B}"/>
              </a:ext>
            </a:extLst>
          </p:cNvPr>
          <p:cNvSpPr/>
          <p:nvPr/>
        </p:nvSpPr>
        <p:spPr>
          <a:xfrm>
            <a:off x="10229562" y="2346689"/>
            <a:ext cx="1620263" cy="3846588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2" grpId="0">
        <p:bldAsOne/>
      </p:bldGraphic>
      <p:bldP spid="2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A748CB-361D-4987-B10B-065935A3E8F3}"/>
              </a:ext>
            </a:extLst>
          </p:cNvPr>
          <p:cNvSpPr txBox="1"/>
          <p:nvPr/>
        </p:nvSpPr>
        <p:spPr>
          <a:xfrm>
            <a:off x="5919107" y="5478236"/>
            <a:ext cx="600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Montana Dept. of Labor and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C377D-997C-4182-A287-F53A850E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280912"/>
            <a:ext cx="761904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8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14672D-F5EF-4306-BAD2-A0F1E4F2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4" y="1069521"/>
            <a:ext cx="11052497" cy="47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76776" y="3866969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1994.22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175711" y="2853760"/>
            <a:ext cx="4267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69357" y="2903528"/>
            <a:ext cx="4267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48303140"/>
              </p:ext>
            </p:extLst>
          </p:nvPr>
        </p:nvGraphicFramePr>
        <p:xfrm>
          <a:off x="1851076" y="2481788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79542771"/>
              </p:ext>
            </p:extLst>
          </p:nvPr>
        </p:nvGraphicFramePr>
        <p:xfrm>
          <a:off x="6346876" y="2481788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8461" y="2922521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485 [Current]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4399" y="3862712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4.08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7476" y="4802903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2.47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190" y="5749507"/>
            <a:ext cx="12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6.50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3482" y="2903528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7581.02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1868" y="4793095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1.34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1125" y="5728635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71.38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802986" y="2542691"/>
            <a:ext cx="3164064" cy="371680"/>
            <a:chOff x="1180510" y="1965903"/>
            <a:chExt cx="3164064" cy="371680"/>
          </a:xfrm>
        </p:grpSpPr>
        <p:sp>
          <p:nvSpPr>
            <p:cNvPr id="13" name="TextBox 12"/>
            <p:cNvSpPr txBox="1"/>
            <p:nvPr/>
          </p:nvSpPr>
          <p:spPr>
            <a:xfrm>
              <a:off x="1180510" y="1968251"/>
              <a:ext cx="69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4081" y="1965903"/>
              <a:ext cx="69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High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88235" y="2554411"/>
            <a:ext cx="3164064" cy="371680"/>
            <a:chOff x="1180510" y="1965903"/>
            <a:chExt cx="3164064" cy="371680"/>
          </a:xfrm>
        </p:grpSpPr>
        <p:sp>
          <p:nvSpPr>
            <p:cNvPr id="17" name="TextBox 16"/>
            <p:cNvSpPr txBox="1"/>
            <p:nvPr/>
          </p:nvSpPr>
          <p:spPr>
            <a:xfrm>
              <a:off x="1180510" y="1968251"/>
              <a:ext cx="69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4081" y="1965903"/>
              <a:ext cx="69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High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52935" y="3230280"/>
            <a:ext cx="94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 err="1"/>
              <a:t>Thous</a:t>
            </a:r>
            <a:r>
              <a:rPr lang="en-US" sz="1400" dirty="0"/>
              <a:t>. BF)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68596" y="4226739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Bushel)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35469" y="5124726"/>
            <a:ext cx="75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 Pound)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3825" y="6121187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 Bushel)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63349" y="3227932"/>
            <a:ext cx="70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Pound)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55808" y="4224391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Ounce)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18578" y="5122378"/>
            <a:ext cx="746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 Pound)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45469" y="6118839"/>
            <a:ext cx="717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($ per</a:t>
            </a:r>
          </a:p>
          <a:p>
            <a:pPr algn="r"/>
            <a:r>
              <a:rPr lang="en-US" sz="1400" dirty="0"/>
              <a:t> Barrel)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2934" y="543983"/>
            <a:ext cx="855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Commodity Prices Running Stronger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1758" y="1713923"/>
            <a:ext cx="1935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Metals &amp; Energy</a:t>
            </a:r>
          </a:p>
          <a:p>
            <a:pPr algn="ctr"/>
            <a:r>
              <a:rPr lang="en-US" sz="2000" dirty="0"/>
              <a:t>(as of June 2021)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5137" y="1868671"/>
            <a:ext cx="260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Materials &amp; Foodstuffs</a:t>
            </a:r>
          </a:p>
          <a:p>
            <a:pPr algn="ctr"/>
            <a:r>
              <a:rPr lang="en-US" sz="2000" dirty="0"/>
              <a:t>(as of June 2021)</a:t>
            </a:r>
          </a:p>
        </p:txBody>
      </p:sp>
      <p:grpSp>
        <p:nvGrpSpPr>
          <p:cNvPr id="16" name="Group 14"/>
          <p:cNvGrpSpPr/>
          <p:nvPr/>
        </p:nvGrpSpPr>
        <p:grpSpPr>
          <a:xfrm>
            <a:off x="2800639" y="3215596"/>
            <a:ext cx="3164065" cy="371680"/>
            <a:chOff x="1180510" y="1965903"/>
            <a:chExt cx="3164065" cy="371680"/>
          </a:xfrm>
        </p:grpSpPr>
        <p:sp>
          <p:nvSpPr>
            <p:cNvPr id="33" name="TextBox 32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335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1479</a:t>
              </a:r>
            </a:p>
          </p:txBody>
        </p:sp>
      </p:grpSp>
      <p:grpSp>
        <p:nvGrpSpPr>
          <p:cNvPr id="20" name="Group 14"/>
          <p:cNvGrpSpPr/>
          <p:nvPr/>
        </p:nvGrpSpPr>
        <p:grpSpPr>
          <a:xfrm>
            <a:off x="2784226" y="4212059"/>
            <a:ext cx="3164065" cy="371680"/>
            <a:chOff x="1180510" y="1965903"/>
            <a:chExt cx="3164065" cy="371680"/>
          </a:xfrm>
        </p:grpSpPr>
        <p:sp>
          <p:nvSpPr>
            <p:cNvPr id="36" name="TextBox 35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2.04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4.26</a:t>
              </a:r>
            </a:p>
          </p:txBody>
        </p:sp>
      </p:grpSp>
      <p:grpSp>
        <p:nvGrpSpPr>
          <p:cNvPr id="31" name="Group 14"/>
          <p:cNvGrpSpPr/>
          <p:nvPr/>
        </p:nvGrpSpPr>
        <p:grpSpPr>
          <a:xfrm>
            <a:off x="2781878" y="5110045"/>
            <a:ext cx="3164065" cy="371680"/>
            <a:chOff x="1180510" y="1965903"/>
            <a:chExt cx="3164065" cy="371680"/>
          </a:xfrm>
        </p:grpSpPr>
        <p:sp>
          <p:nvSpPr>
            <p:cNvPr id="39" name="TextBox 38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1.68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2.58</a:t>
              </a: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2779530" y="6092439"/>
            <a:ext cx="3164065" cy="371680"/>
            <a:chOff x="1180510" y="1965903"/>
            <a:chExt cx="3164065" cy="371680"/>
          </a:xfrm>
        </p:grpSpPr>
        <p:sp>
          <p:nvSpPr>
            <p:cNvPr id="42" name="TextBox 41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3.63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7.58</a:t>
              </a:r>
            </a:p>
          </p:txBody>
        </p:sp>
      </p:grpSp>
      <p:grpSp>
        <p:nvGrpSpPr>
          <p:cNvPr id="35" name="Group 14"/>
          <p:cNvGrpSpPr/>
          <p:nvPr/>
        </p:nvGrpSpPr>
        <p:grpSpPr>
          <a:xfrm>
            <a:off x="7285887" y="3213251"/>
            <a:ext cx="3164065" cy="371680"/>
            <a:chOff x="1180510" y="1965903"/>
            <a:chExt cx="3164065" cy="371680"/>
          </a:xfrm>
        </p:grpSpPr>
        <p:sp>
          <p:nvSpPr>
            <p:cNvPr id="45" name="TextBox 44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3105.10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9880.94</a:t>
              </a:r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7283539" y="4209713"/>
            <a:ext cx="3164065" cy="371680"/>
            <a:chOff x="1180510" y="1965903"/>
            <a:chExt cx="3164065" cy="371680"/>
          </a:xfrm>
        </p:grpSpPr>
        <p:sp>
          <p:nvSpPr>
            <p:cNvPr id="48" name="TextBox 47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856.0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2873.1</a:t>
              </a: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7281191" y="5093634"/>
            <a:ext cx="3164065" cy="371680"/>
            <a:chOff x="1180510" y="1965903"/>
            <a:chExt cx="3164065" cy="371680"/>
          </a:xfrm>
        </p:grpSpPr>
        <p:sp>
          <p:nvSpPr>
            <p:cNvPr id="51" name="TextBox 50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grpSp>
        <p:nvGrpSpPr>
          <p:cNvPr id="44" name="Group 14"/>
          <p:cNvGrpSpPr/>
          <p:nvPr/>
        </p:nvGrpSpPr>
        <p:grpSpPr>
          <a:xfrm>
            <a:off x="7278847" y="6090097"/>
            <a:ext cx="3164065" cy="371680"/>
            <a:chOff x="1180510" y="1965903"/>
            <a:chExt cx="3164065" cy="371680"/>
          </a:xfrm>
        </p:grpSpPr>
        <p:sp>
          <p:nvSpPr>
            <p:cNvPr id="54" name="TextBox 53"/>
            <p:cNvSpPr txBox="1"/>
            <p:nvPr/>
          </p:nvSpPr>
          <p:spPr>
            <a:xfrm>
              <a:off x="1180510" y="1968251"/>
              <a:ext cx="117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16.81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81645" y="1965903"/>
              <a:ext cx="1162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71.38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5C18A10-D218-4B65-AD37-A2645FAE63F5}"/>
              </a:ext>
            </a:extLst>
          </p:cNvPr>
          <p:cNvSpPr txBox="1"/>
          <p:nvPr/>
        </p:nvSpPr>
        <p:spPr>
          <a:xfrm>
            <a:off x="8296581" y="3846664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2721.2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C10650-25B7-4B87-8927-4005FAAC46FB}"/>
              </a:ext>
            </a:extLst>
          </p:cNvPr>
          <p:cNvSpPr txBox="1"/>
          <p:nvPr/>
        </p:nvSpPr>
        <p:spPr>
          <a:xfrm>
            <a:off x="9322937" y="5122229"/>
            <a:ext cx="116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1.60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704218" y="3824778"/>
            <a:ext cx="4397478" cy="293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45433" y="3767589"/>
            <a:ext cx="4397478" cy="293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57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44623D-1013-4712-BA24-F9270EF8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3001"/>
            <a:ext cx="11594124" cy="59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60A09F-D86E-4297-840E-1982A9AE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2020:  A Year of Crazy Economic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4959F-28B7-4CD4-83E1-EBCBE3F4C3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Q2 GDP decline:  32.5%</a:t>
            </a:r>
          </a:p>
          <a:p>
            <a:r>
              <a:rPr lang="en-US" dirty="0"/>
              <a:t>April 20 spot price of crude oil (WTI):  -$37 per bbl.</a:t>
            </a:r>
          </a:p>
          <a:p>
            <a:r>
              <a:rPr lang="en-US" dirty="0"/>
              <a:t>April U.S. job losses:  20.5 million jobs</a:t>
            </a:r>
          </a:p>
          <a:p>
            <a:r>
              <a:rPr lang="en-US" dirty="0"/>
              <a:t>U.S. gasoline consumption April:  27% decline</a:t>
            </a:r>
          </a:p>
          <a:p>
            <a:r>
              <a:rPr lang="en-US" dirty="0"/>
              <a:t>Decline in revenue passenger kilometers for international flights, April:  98.4 percent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DF704-2DBC-40BF-84BB-69CF1F8803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Q3 GDP:  33.4% </a:t>
            </a:r>
          </a:p>
          <a:p>
            <a:r>
              <a:rPr lang="en-US" dirty="0"/>
              <a:t>Growth in government transfer payments, 2020:  $1.3 trillion</a:t>
            </a:r>
          </a:p>
          <a:p>
            <a:r>
              <a:rPr lang="en-US" dirty="0"/>
              <a:t>Federal government deficit, FY 2020:  $3.1 trillion (47% of total spending)</a:t>
            </a:r>
          </a:p>
          <a:p>
            <a:r>
              <a:rPr lang="en-US" dirty="0"/>
              <a:t>Montana personal income growth from 2020Q1 to 2021Q1:  20 %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778A686-B079-4FB5-998A-A1B07DC7B4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97307" y="1161597"/>
          <a:ext cx="1032156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06B365-F154-400B-AA10-E425610913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62298" y="116159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647D09-96C5-4E47-8DCB-3DCB97E8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98" y="258828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Bakken Oil Production Has Fallen Significantly</a:t>
            </a:r>
            <a:br>
              <a:rPr lang="en-US" sz="3200" b="1" dirty="0">
                <a:latin typeface="+mn-lt"/>
              </a:rPr>
            </a:br>
            <a:r>
              <a:rPr lang="en-US" sz="2000" dirty="0">
                <a:latin typeface="+mn-lt"/>
              </a:rPr>
              <a:t>Montana and North Dakota Monthly Crude Oil Production, Thousand Barrels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03A89-46CB-4FC3-AA14-82095659CB7B}"/>
              </a:ext>
            </a:extLst>
          </p:cNvPr>
          <p:cNvSpPr txBox="1"/>
          <p:nvPr/>
        </p:nvSpPr>
        <p:spPr>
          <a:xfrm>
            <a:off x="540470" y="5511737"/>
            <a:ext cx="732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U.S. Energy Information Administration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CF656-024E-4345-92A5-EC33D048E3D7}"/>
              </a:ext>
            </a:extLst>
          </p:cNvPr>
          <p:cNvSpPr txBox="1"/>
          <p:nvPr/>
        </p:nvSpPr>
        <p:spPr>
          <a:xfrm>
            <a:off x="6683117" y="1457003"/>
            <a:ext cx="236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Dakota (left axis)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959FB-ECD7-4D12-B0D7-101A3A8C4311}"/>
              </a:ext>
            </a:extLst>
          </p:cNvPr>
          <p:cNvSpPr txBox="1"/>
          <p:nvPr/>
        </p:nvSpPr>
        <p:spPr>
          <a:xfrm>
            <a:off x="6991394" y="3283223"/>
            <a:ext cx="236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Montana(right axis)</a:t>
            </a:r>
          </a:p>
        </p:txBody>
      </p:sp>
    </p:spTree>
    <p:extLst>
      <p:ext uri="{BB962C8B-B14F-4D97-AF65-F5344CB8AC3E}">
        <p14:creationId xmlns:p14="http://schemas.microsoft.com/office/powerpoint/2010/main" val="21381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C76F-A1DD-46D5-908F-879EE125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What’s Ahead for Montana’s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A8AB-84E0-4F84-932C-B6CAA2AA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Gains from re-opening have been very strong</a:t>
            </a:r>
          </a:p>
          <a:p>
            <a:r>
              <a:rPr lang="en-US" dirty="0"/>
              <a:t>Workforce shortages and housing costs are symptoms of the same issue – a supply-constrained economy with too much stimulus</a:t>
            </a:r>
          </a:p>
          <a:p>
            <a:r>
              <a:rPr lang="en-US" dirty="0"/>
              <a:t>Drought looms large for ag producers</a:t>
            </a:r>
          </a:p>
          <a:p>
            <a:r>
              <a:rPr lang="en-US" dirty="0"/>
              <a:t>2021 will be a big year, but what’s ahead?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5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174BA-F121-4E5D-ACFB-D50710C89DCC}"/>
              </a:ext>
            </a:extLst>
          </p:cNvPr>
          <p:cNvSpPr txBox="1"/>
          <p:nvPr/>
        </p:nvSpPr>
        <p:spPr>
          <a:xfrm>
            <a:off x="1106170" y="450306"/>
            <a:ext cx="9397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BBER has addressed the two of the biggest issues in the Montana economy in recent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B2658-F7DF-4C98-AA2E-234B32F7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193" y="2486529"/>
            <a:ext cx="4723654" cy="2641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957DD-1F97-484D-97C8-BE66F39A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5" y="2486528"/>
            <a:ext cx="4873839" cy="25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5E8A-626B-4FDA-9A22-CE263016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DC6EED-2A5D-4D68-901B-D0AD7FF18C7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9271" y="13413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984077-0DC1-490F-AB9E-68EAFE752D5F}"/>
              </a:ext>
            </a:extLst>
          </p:cNvPr>
          <p:cNvSpPr txBox="1"/>
          <p:nvPr/>
        </p:nvSpPr>
        <p:spPr>
          <a:xfrm>
            <a:off x="4004109" y="6285297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BDDFD-78C6-4150-899F-6B9D6855E5E7}"/>
              </a:ext>
            </a:extLst>
          </p:cNvPr>
          <p:cNvSpPr txBox="1"/>
          <p:nvPr/>
        </p:nvSpPr>
        <p:spPr>
          <a:xfrm>
            <a:off x="7485248" y="6253031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C20B8-B0C9-4688-BF15-05F1537A98C9}"/>
              </a:ext>
            </a:extLst>
          </p:cNvPr>
          <p:cNvSpPr txBox="1"/>
          <p:nvPr/>
        </p:nvSpPr>
        <p:spPr>
          <a:xfrm>
            <a:off x="10696075" y="6253031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E6920-33AA-4C79-9FC0-67CFC655DB81}"/>
              </a:ext>
            </a:extLst>
          </p:cNvPr>
          <p:cNvSpPr txBox="1"/>
          <p:nvPr/>
        </p:nvSpPr>
        <p:spPr>
          <a:xfrm>
            <a:off x="1086050" y="6311900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C271E-45E1-4B41-B8E2-8E6176C3E0D0}"/>
              </a:ext>
            </a:extLst>
          </p:cNvPr>
          <p:cNvSpPr txBox="1"/>
          <p:nvPr/>
        </p:nvSpPr>
        <p:spPr>
          <a:xfrm>
            <a:off x="1381683" y="4158114"/>
            <a:ext cx="559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Quits as a Share of Total Employment, Western Region</a:t>
            </a:r>
            <a:br>
              <a:rPr lang="en-US" b="1" dirty="0"/>
            </a:br>
            <a:r>
              <a:rPr lang="en-US" sz="1400" dirty="0"/>
              <a:t>Percent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2723E-CFE7-4561-982C-EA9B035335C6}"/>
              </a:ext>
            </a:extLst>
          </p:cNvPr>
          <p:cNvSpPr txBox="1"/>
          <p:nvPr/>
        </p:nvSpPr>
        <p:spPr>
          <a:xfrm>
            <a:off x="1086050" y="235637"/>
            <a:ext cx="81898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Voluntary Quits Signal Labor Market Health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8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A559-A898-43C7-93D4-0E9BE2B6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Wage Growth Tilted Towards Startup Positions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Federal Reserve Bank of Atlanta U.S. Wage Tracker, Percent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45F71E-63BB-493D-936D-88A78DA9A5E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634637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450EAE-8826-419C-8EB8-759BCF94480D}"/>
              </a:ext>
            </a:extLst>
          </p:cNvPr>
          <p:cNvSpPr/>
          <p:nvPr/>
        </p:nvSpPr>
        <p:spPr>
          <a:xfrm>
            <a:off x="1962150" y="1962150"/>
            <a:ext cx="438150" cy="38481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3C2E7-7445-43E6-85D2-8D1493339361}"/>
              </a:ext>
            </a:extLst>
          </p:cNvPr>
          <p:cNvSpPr/>
          <p:nvPr/>
        </p:nvSpPr>
        <p:spPr>
          <a:xfrm>
            <a:off x="6513830" y="1997710"/>
            <a:ext cx="64770" cy="38481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777E3-A015-4C48-B7B0-B35735207319}"/>
              </a:ext>
            </a:extLst>
          </p:cNvPr>
          <p:cNvSpPr txBox="1"/>
          <p:nvPr/>
        </p:nvSpPr>
        <p:spPr>
          <a:xfrm>
            <a:off x="7184570" y="2385377"/>
            <a:ext cx="361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Lowest 25% earning jobs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FACF1-A6C9-4143-AFD8-2E0CEFF6180B}"/>
              </a:ext>
            </a:extLst>
          </p:cNvPr>
          <p:cNvSpPr txBox="1"/>
          <p:nvPr/>
        </p:nvSpPr>
        <p:spPr>
          <a:xfrm>
            <a:off x="7220130" y="3770461"/>
            <a:ext cx="361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Highest 25% earning jobs</a:t>
            </a:r>
          </a:p>
        </p:txBody>
      </p:sp>
    </p:spTree>
    <p:extLst>
      <p:ext uri="{BB962C8B-B14F-4D97-AF65-F5344CB8AC3E}">
        <p14:creationId xmlns:p14="http://schemas.microsoft.com/office/powerpoint/2010/main" val="40683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CB3D96-7DE4-4557-BD04-9D62F56BF7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38760"/>
          <a:ext cx="10515600" cy="570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465476-0814-497D-9D90-DE472618599F}"/>
              </a:ext>
            </a:extLst>
          </p:cNvPr>
          <p:cNvSpPr txBox="1"/>
          <p:nvPr/>
        </p:nvSpPr>
        <p:spPr>
          <a:xfrm>
            <a:off x="7678271" y="3254188"/>
            <a:ext cx="441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Montana has had more job openings since February 2020 than any other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94AFE-5588-4232-BE38-EAF0CEA646D3}"/>
              </a:ext>
            </a:extLst>
          </p:cNvPr>
          <p:cNvSpPr txBox="1"/>
          <p:nvPr/>
        </p:nvSpPr>
        <p:spPr>
          <a:xfrm>
            <a:off x="7826188" y="5150224"/>
            <a:ext cx="389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%change in job openings, Feb 2020 – July 2021</a:t>
            </a:r>
          </a:p>
          <a:p>
            <a:endParaRPr lang="en-US" dirty="0"/>
          </a:p>
          <a:p>
            <a:r>
              <a:rPr lang="en-US" dirty="0"/>
              <a:t>Source:  Indeed.com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23DC-355A-4B3E-8C45-998EF36B33B9}"/>
              </a:ext>
            </a:extLst>
          </p:cNvPr>
          <p:cNvSpPr txBox="1"/>
          <p:nvPr/>
        </p:nvSpPr>
        <p:spPr>
          <a:xfrm>
            <a:off x="10449325" y="574223"/>
            <a:ext cx="136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9589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51B785-7D5E-4B10-B5A5-311984F2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What Companies Can 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86FB-1207-4571-885C-2CB2AE9D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Pay people more.</a:t>
            </a:r>
            <a:r>
              <a:rPr lang="en-US" dirty="0"/>
              <a:t>  This is already happening.  Does it grow the total workforce?</a:t>
            </a:r>
          </a:p>
          <a:p>
            <a:r>
              <a:rPr lang="en-US" b="1" dirty="0"/>
              <a:t>Search more broadly</a:t>
            </a:r>
            <a:r>
              <a:rPr lang="en-US" dirty="0"/>
              <a:t>.  Relax requirements.  Look at non-traditional workers.  Look outside local area, especially if remote work is feasible.</a:t>
            </a:r>
          </a:p>
          <a:p>
            <a:r>
              <a:rPr lang="en-US" b="1" dirty="0"/>
              <a:t>Invest more in training.  </a:t>
            </a:r>
            <a:r>
              <a:rPr lang="en-US" dirty="0"/>
              <a:t>Hiring less qualified workers requires more training to bring them up to acceptable skill levels, even if there is a risk they will leave and take work elsewhere.</a:t>
            </a:r>
          </a:p>
          <a:p>
            <a:r>
              <a:rPr lang="en-US" b="1" dirty="0"/>
              <a:t>Reconfigure job roles</a:t>
            </a:r>
            <a:r>
              <a:rPr lang="en-US" dirty="0"/>
              <a:t>.  Find ways to make existing staff more productive to cover needed functions with existing workers.</a:t>
            </a:r>
          </a:p>
          <a:p>
            <a:r>
              <a:rPr lang="en-US" b="1" dirty="0"/>
              <a:t>Recruit future workers</a:t>
            </a:r>
            <a:r>
              <a:rPr lang="en-US" dirty="0"/>
              <a:t>.  Connect with middle school-aged people to raise awareness of career opportunities.</a:t>
            </a:r>
          </a:p>
          <a:p>
            <a:r>
              <a:rPr lang="en-US" b="1" dirty="0"/>
              <a:t>Automation and outsourcing.</a:t>
            </a:r>
          </a:p>
          <a:p>
            <a:r>
              <a:rPr lang="en-US" b="1" dirty="0"/>
              <a:t>Turning down 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D3A1E-D85E-4B04-A79F-19442D4B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26" y="444880"/>
            <a:ext cx="2214154" cy="11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36AA-F900-43CC-B0DE-88BAE015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What Policymakers Can Do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(But maybe not if they want to get re-elected)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88BE-DDAA-4099-9B9E-C20393F3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Boost retirement age</a:t>
            </a:r>
            <a:r>
              <a:rPr lang="en-US" dirty="0"/>
              <a:t>.  Social Security and Medicare need this change eventually anyway.</a:t>
            </a:r>
          </a:p>
          <a:p>
            <a:r>
              <a:rPr lang="en-US" b="1" dirty="0"/>
              <a:t>Increase female labor force participation</a:t>
            </a:r>
            <a:r>
              <a:rPr lang="en-US" dirty="0"/>
              <a:t>.  More flexibility and a big expansion in child care availability is needed.</a:t>
            </a:r>
          </a:p>
          <a:p>
            <a:r>
              <a:rPr lang="en-US" b="1" dirty="0"/>
              <a:t>Fix immigration policy</a:t>
            </a:r>
            <a:r>
              <a:rPr lang="en-US" dirty="0"/>
              <a:t>.  Has always been a U.S. strength.</a:t>
            </a:r>
          </a:p>
          <a:p>
            <a:r>
              <a:rPr lang="en-US" b="1" dirty="0"/>
              <a:t>Raise teenage participation.  </a:t>
            </a:r>
            <a:r>
              <a:rPr lang="en-US" dirty="0"/>
              <a:t>Compatible with college prep?</a:t>
            </a:r>
          </a:p>
          <a:p>
            <a:r>
              <a:rPr lang="en-US" b="1" dirty="0"/>
              <a:t>Re-think drug testing policies.  </a:t>
            </a:r>
            <a:r>
              <a:rPr lang="en-US" dirty="0"/>
              <a:t>This is quietly happening already.</a:t>
            </a:r>
          </a:p>
          <a:p>
            <a:r>
              <a:rPr lang="en-US" b="1" dirty="0"/>
              <a:t>Reconsider occupation licensing requirements</a:t>
            </a:r>
            <a:r>
              <a:rPr lang="en-US" dirty="0"/>
              <a:t>.  These make it harder for two-earner couples to migrate to job opportunities.</a:t>
            </a:r>
          </a:p>
          <a:p>
            <a:r>
              <a:rPr lang="en-US" b="1" dirty="0"/>
              <a:t>Explore employment of incarcerated population.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EDA55-60EE-40C8-B270-8D2C43C2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26" y="444880"/>
            <a:ext cx="2214154" cy="11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6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F30A-8E42-4120-8041-FC8F64AA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All Transactions Housing Price Index, Montana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Percent Growth, Annualized Rate, Not Seasonally Adjusted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170D9B-50CA-4ED6-A306-858C4DB7774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A598D2-1E62-4B7D-888F-C23E073A0D02}"/>
              </a:ext>
            </a:extLst>
          </p:cNvPr>
          <p:cNvSpPr txBox="1"/>
          <p:nvPr/>
        </p:nvSpPr>
        <p:spPr>
          <a:xfrm>
            <a:off x="2415941" y="6174507"/>
            <a:ext cx="9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79F9D-2E0D-4569-B686-771634CC41FD}"/>
              </a:ext>
            </a:extLst>
          </p:cNvPr>
          <p:cNvSpPr txBox="1"/>
          <p:nvPr/>
        </p:nvSpPr>
        <p:spPr>
          <a:xfrm>
            <a:off x="5475171" y="6174507"/>
            <a:ext cx="9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A3992-4F3C-4397-8FAF-F00FB492E18D}"/>
              </a:ext>
            </a:extLst>
          </p:cNvPr>
          <p:cNvSpPr txBox="1"/>
          <p:nvPr/>
        </p:nvSpPr>
        <p:spPr>
          <a:xfrm>
            <a:off x="8534401" y="6123543"/>
            <a:ext cx="9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487B0-0845-4DA2-8B99-0202BA81B77F}"/>
              </a:ext>
            </a:extLst>
          </p:cNvPr>
          <p:cNvSpPr txBox="1"/>
          <p:nvPr/>
        </p:nvSpPr>
        <p:spPr>
          <a:xfrm>
            <a:off x="10602229" y="6123543"/>
            <a:ext cx="9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EBF1A-22E4-4E3A-94DF-D2305E1A74A6}"/>
              </a:ext>
            </a:extLst>
          </p:cNvPr>
          <p:cNvSpPr txBox="1"/>
          <p:nvPr/>
        </p:nvSpPr>
        <p:spPr>
          <a:xfrm>
            <a:off x="644893" y="6492875"/>
            <a:ext cx="412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Federal Home Finance Agency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744F90-9C0A-44F1-89E4-DECB41C58B1A}"/>
              </a:ext>
            </a:extLst>
          </p:cNvPr>
          <p:cNvSpPr/>
          <p:nvPr/>
        </p:nvSpPr>
        <p:spPr>
          <a:xfrm>
            <a:off x="8534401" y="1936400"/>
            <a:ext cx="3208420" cy="132556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2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BD60CE-F16D-431E-8DED-FF2390428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7"/>
          <a:stretch/>
        </p:blipFill>
        <p:spPr>
          <a:xfrm>
            <a:off x="6594021" y="5061856"/>
            <a:ext cx="6858000" cy="134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4EFE29-9EBF-44EF-A100-335CF589D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9" b="21905"/>
          <a:stretch/>
        </p:blipFill>
        <p:spPr>
          <a:xfrm>
            <a:off x="1713831" y="1404258"/>
            <a:ext cx="8092247" cy="4563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570F1-292E-41C0-9742-967DEC7E8E75}"/>
              </a:ext>
            </a:extLst>
          </p:cNvPr>
          <p:cNvSpPr txBox="1"/>
          <p:nvPr/>
        </p:nvSpPr>
        <p:spPr>
          <a:xfrm>
            <a:off x="2490107" y="579663"/>
            <a:ext cx="795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Housing Price Growth, Percent, 2019-2020</a:t>
            </a:r>
          </a:p>
        </p:txBody>
      </p:sp>
    </p:spTree>
    <p:extLst>
      <p:ext uri="{BB962C8B-B14F-4D97-AF65-F5344CB8AC3E}">
        <p14:creationId xmlns:p14="http://schemas.microsoft.com/office/powerpoint/2010/main" val="407059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DC977-E223-4454-ACB1-320A698F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2021 Economic Numbers Continue to Amaze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5B5A6-FAAE-46A9-A6FB-7FF42738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47776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month the Federal Reserve is buying $120 billion worth of public and private debt ($3.1 trillion of Treasure notes purchased since March 2020)</a:t>
            </a:r>
          </a:p>
          <a:p>
            <a:r>
              <a:rPr lang="en-US" dirty="0"/>
              <a:t>The yield on the 10-year treasury bonds has hovered around 1.3 percent</a:t>
            </a:r>
          </a:p>
          <a:p>
            <a:r>
              <a:rPr lang="en-US" dirty="0"/>
              <a:t>The Consumer Price Index in June was 5.4 percent higher than year-ago levels</a:t>
            </a:r>
          </a:p>
          <a:p>
            <a:r>
              <a:rPr lang="en-US" dirty="0"/>
              <a:t>MLS data say that median sales price of Montana residential properties is up by 34.3 percent in June 2021</a:t>
            </a:r>
          </a:p>
          <a:p>
            <a:r>
              <a:rPr lang="en-US" dirty="0"/>
              <a:t>Job postings in Montana in July are 62 percent higher than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8069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EB5C-D1E2-466D-857E-1C69B7B0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Residential Construction Has Responded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Montana Housing Starts, Units, Single and Multi-Family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E35F7D-2A38-4FF4-8332-B3B0A0C69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433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487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040" y="2267713"/>
            <a:ext cx="510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the Solution?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0" y="3407665"/>
            <a:ext cx="5102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It Depends on What You Think is the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4FC79-1425-44A1-85CA-0D3F8020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66" y="816525"/>
            <a:ext cx="1926290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4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Market is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“Hot” housing markets have high in-migration and high demand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 use policies and regulation reflect the “proper” pricing of the spillover effects of new housing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 is to subsidize those who have difficulty paying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programs vs. poverty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44CF9-32C6-4699-99E5-BD6B67693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10" y="489296"/>
            <a:ext cx="1926290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7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Problem is Regulation and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regulation constricts housing supply, pushing prices up beyond construction costs plus profit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policies inflate demand for larger, more expensive homes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single rule or regulation is the culprit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 is rollback or override of local regulatory power – from the state?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CE6DF-B0BC-4FFB-936A-572094C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411" y="95169"/>
            <a:ext cx="1926290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02CE9-E142-4913-95F5-2DEC441B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Is the Federal Reserve Paying Too Much Attention to the Coastal States?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Standard Deviation of State Unemployment Rates, Monthly, 1976-2021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D41BDC6-6214-4FB0-A4E8-12D86E060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06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8D5CBD-137E-4BD2-BC89-184581B90314}"/>
              </a:ext>
            </a:extLst>
          </p:cNvPr>
          <p:cNvSpPr txBox="1"/>
          <p:nvPr/>
        </p:nvSpPr>
        <p:spPr>
          <a:xfrm>
            <a:off x="1967593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F745E9-1D42-418A-95B4-19A2718F1911}"/>
              </a:ext>
            </a:extLst>
          </p:cNvPr>
          <p:cNvSpPr txBox="1"/>
          <p:nvPr/>
        </p:nvSpPr>
        <p:spPr>
          <a:xfrm>
            <a:off x="2999014" y="6294664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6E757-C19E-480C-91CF-1CE1EF4D72B1}"/>
              </a:ext>
            </a:extLst>
          </p:cNvPr>
          <p:cNvSpPr txBox="1"/>
          <p:nvPr/>
        </p:nvSpPr>
        <p:spPr>
          <a:xfrm>
            <a:off x="4128407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16EDB-CDE3-4B67-BEF0-3412BE8D0578}"/>
              </a:ext>
            </a:extLst>
          </p:cNvPr>
          <p:cNvSpPr txBox="1"/>
          <p:nvPr/>
        </p:nvSpPr>
        <p:spPr>
          <a:xfrm>
            <a:off x="5094513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CB762-FAE7-44F8-AB37-FFE3ED0E6555}"/>
              </a:ext>
            </a:extLst>
          </p:cNvPr>
          <p:cNvSpPr txBox="1"/>
          <p:nvPr/>
        </p:nvSpPr>
        <p:spPr>
          <a:xfrm>
            <a:off x="6202136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CFBD9-AC6F-47C8-9D4F-BA8DDA9246F7}"/>
              </a:ext>
            </a:extLst>
          </p:cNvPr>
          <p:cNvSpPr txBox="1"/>
          <p:nvPr/>
        </p:nvSpPr>
        <p:spPr>
          <a:xfrm>
            <a:off x="7255327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D5D35-7E2B-480F-9B1E-388228568014}"/>
              </a:ext>
            </a:extLst>
          </p:cNvPr>
          <p:cNvSpPr txBox="1"/>
          <p:nvPr/>
        </p:nvSpPr>
        <p:spPr>
          <a:xfrm>
            <a:off x="8362950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7C831-EB30-4660-87FB-D7E8518FB8C4}"/>
              </a:ext>
            </a:extLst>
          </p:cNvPr>
          <p:cNvSpPr txBox="1"/>
          <p:nvPr/>
        </p:nvSpPr>
        <p:spPr>
          <a:xfrm>
            <a:off x="9329056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EDC9D-452E-4985-B59A-B1C6CF9330B7}"/>
              </a:ext>
            </a:extLst>
          </p:cNvPr>
          <p:cNvSpPr txBox="1"/>
          <p:nvPr/>
        </p:nvSpPr>
        <p:spPr>
          <a:xfrm>
            <a:off x="10526485" y="6286500"/>
            <a:ext cx="7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8143D-8F77-4D32-A1E4-82B5B1305CEF}"/>
              </a:ext>
            </a:extLst>
          </p:cNvPr>
          <p:cNvSpPr txBox="1"/>
          <p:nvPr/>
        </p:nvSpPr>
        <p:spPr>
          <a:xfrm>
            <a:off x="5568043" y="2041071"/>
            <a:ext cx="422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2021 Unemployment Rates:</a:t>
            </a:r>
          </a:p>
          <a:p>
            <a:endParaRPr lang="en-US" dirty="0"/>
          </a:p>
          <a:p>
            <a:r>
              <a:rPr lang="en-US" dirty="0"/>
              <a:t>California:  8.0%</a:t>
            </a:r>
          </a:p>
          <a:p>
            <a:r>
              <a:rPr lang="en-US" dirty="0"/>
              <a:t>New York:  7.3%</a:t>
            </a:r>
          </a:p>
          <a:p>
            <a:r>
              <a:rPr lang="en-US" dirty="0"/>
              <a:t>Montana:  4.0%</a:t>
            </a:r>
          </a:p>
        </p:txBody>
      </p:sp>
    </p:spTree>
    <p:extLst>
      <p:ext uri="{BB962C8B-B14F-4D97-AF65-F5344CB8AC3E}">
        <p14:creationId xmlns:p14="http://schemas.microsoft.com/office/powerpoint/2010/main" val="263486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56F21FF-7BF1-407E-A3E6-4EEFC9C3B8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3338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BB976DA-1255-4F15-BCCE-6B7AEBF604A2}"/>
              </a:ext>
            </a:extLst>
          </p:cNvPr>
          <p:cNvSpPr txBox="1">
            <a:spLocks/>
          </p:cNvSpPr>
          <p:nvPr/>
        </p:nvSpPr>
        <p:spPr>
          <a:xfrm>
            <a:off x="990600" y="53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Real GDP, U.S., Actual and Forecast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latin typeface="+mn-lt"/>
              </a:rPr>
              <a:t>Billions of Dollars</a:t>
            </a:r>
            <a:endParaRPr lang="en-US" sz="32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B5A65-0151-4A8A-9B1A-F5294CF8E1B8}"/>
              </a:ext>
            </a:extLst>
          </p:cNvPr>
          <p:cNvSpPr txBox="1"/>
          <p:nvPr/>
        </p:nvSpPr>
        <p:spPr>
          <a:xfrm>
            <a:off x="2212654" y="5476016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00DFE-A6D4-4AFB-ACFB-8A647B682571}"/>
              </a:ext>
            </a:extLst>
          </p:cNvPr>
          <p:cNvSpPr txBox="1"/>
          <p:nvPr/>
        </p:nvSpPr>
        <p:spPr>
          <a:xfrm>
            <a:off x="4157640" y="5476016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9976B-D68D-4881-BA28-5426A753083E}"/>
              </a:ext>
            </a:extLst>
          </p:cNvPr>
          <p:cNvSpPr txBox="1"/>
          <p:nvPr/>
        </p:nvSpPr>
        <p:spPr>
          <a:xfrm>
            <a:off x="6096000" y="5476016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79AE8-0558-49AC-B1E9-55480BBBC491}"/>
              </a:ext>
            </a:extLst>
          </p:cNvPr>
          <p:cNvSpPr txBox="1"/>
          <p:nvPr/>
        </p:nvSpPr>
        <p:spPr>
          <a:xfrm>
            <a:off x="8034360" y="5476016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4D65E-D9A7-4F91-A29E-81C2409187FB}"/>
              </a:ext>
            </a:extLst>
          </p:cNvPr>
          <p:cNvSpPr txBox="1"/>
          <p:nvPr/>
        </p:nvSpPr>
        <p:spPr>
          <a:xfrm>
            <a:off x="9979346" y="5476016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36415-F1A1-42DD-B88F-D767D78BDBEA}"/>
              </a:ext>
            </a:extLst>
          </p:cNvPr>
          <p:cNvSpPr txBox="1"/>
          <p:nvPr/>
        </p:nvSpPr>
        <p:spPr>
          <a:xfrm>
            <a:off x="1680469" y="4729025"/>
            <a:ext cx="566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IHS Markit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9BCB7-1A32-4FFD-BF0E-55D2D0C8E0C8}"/>
              </a:ext>
            </a:extLst>
          </p:cNvPr>
          <p:cNvSpPr txBox="1"/>
          <p:nvPr/>
        </p:nvSpPr>
        <p:spPr>
          <a:xfrm>
            <a:off x="7104070" y="2573742"/>
            <a:ext cx="181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Dec-19 Forecast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ABD4B-59D5-494A-97DC-02983D0E925E}"/>
              </a:ext>
            </a:extLst>
          </p:cNvPr>
          <p:cNvSpPr txBox="1"/>
          <p:nvPr/>
        </p:nvSpPr>
        <p:spPr>
          <a:xfrm>
            <a:off x="8596870" y="3178597"/>
            <a:ext cx="22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Jul-20 Forecast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14A41-B53C-4F37-8CE0-E08736CA6B8A}"/>
              </a:ext>
            </a:extLst>
          </p:cNvPr>
          <p:cNvSpPr txBox="1"/>
          <p:nvPr/>
        </p:nvSpPr>
        <p:spPr>
          <a:xfrm>
            <a:off x="9366455" y="1250510"/>
            <a:ext cx="21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Jul-21 Forecast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190969-0552-47CA-B082-60F836B9C388}"/>
              </a:ext>
            </a:extLst>
          </p:cNvPr>
          <p:cNvCxnSpPr/>
          <p:nvPr/>
        </p:nvCxnSpPr>
        <p:spPr>
          <a:xfrm flipV="1">
            <a:off x="5967802" y="1612441"/>
            <a:ext cx="0" cy="3393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7F1EF-52D0-4F77-9758-56BE71DE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Tough Year for Economic Predictions: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Made This Forecast So Wrong?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5028EC-D5B1-410A-81B6-9B6AA5CF058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7EBFBD-C9E7-4ADF-BCEF-1D389AA1A9E0}"/>
              </a:ext>
            </a:extLst>
          </p:cNvPr>
          <p:cNvCxnSpPr>
            <a:cxnSpLocks/>
          </p:cNvCxnSpPr>
          <p:nvPr/>
        </p:nvCxnSpPr>
        <p:spPr>
          <a:xfrm>
            <a:off x="9241972" y="1912802"/>
            <a:ext cx="0" cy="3573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96643E-53D0-4082-9AB0-FADC1862DABC}"/>
              </a:ext>
            </a:extLst>
          </p:cNvPr>
          <p:cNvSpPr txBox="1"/>
          <p:nvPr/>
        </p:nvSpPr>
        <p:spPr>
          <a:xfrm>
            <a:off x="2606722" y="2852382"/>
            <a:ext cx="348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Montana Personal Income, Billions 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FD3F1-F120-4330-96A9-BF93B96175CA}"/>
              </a:ext>
            </a:extLst>
          </p:cNvPr>
          <p:cNvSpPr txBox="1"/>
          <p:nvPr/>
        </p:nvSpPr>
        <p:spPr>
          <a:xfrm>
            <a:off x="9405581" y="1912802"/>
            <a:ext cx="348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Pre-</a:t>
            </a:r>
            <a:r>
              <a:rPr lang="en-US" sz="2000" dirty="0" err="1"/>
              <a:t>Covid</a:t>
            </a:r>
            <a:r>
              <a:rPr lang="en-US" sz="2000" dirty="0"/>
              <a:t> Forecast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BEC9F-1C75-4118-A257-B0777888F195}"/>
              </a:ext>
            </a:extLst>
          </p:cNvPr>
          <p:cNvSpPr txBox="1"/>
          <p:nvPr/>
        </p:nvSpPr>
        <p:spPr>
          <a:xfrm>
            <a:off x="9544334" y="3555335"/>
            <a:ext cx="264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BBER April Forecast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7BA9E-D23F-42A1-A7D0-5CC04C33DD96}"/>
              </a:ext>
            </a:extLst>
          </p:cNvPr>
          <p:cNvSpPr txBox="1"/>
          <p:nvPr/>
        </p:nvSpPr>
        <p:spPr>
          <a:xfrm>
            <a:off x="6676111" y="2312912"/>
            <a:ext cx="264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July 2021 Forecast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7AE662-A4C1-4F9C-907C-617DA14209C8}"/>
              </a:ext>
            </a:extLst>
          </p:cNvPr>
          <p:cNvCxnSpPr/>
          <p:nvPr/>
        </p:nvCxnSpPr>
        <p:spPr>
          <a:xfrm>
            <a:off x="8993875" y="2713022"/>
            <a:ext cx="411706" cy="234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6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77197-8DBC-4D50-A856-FEBE445FC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forecast is correct!  The data are wrong!</a:t>
            </a:r>
          </a:p>
          <a:p>
            <a:r>
              <a:rPr lang="en-US" dirty="0"/>
              <a:t>It was not an economic downturn – it was a public health crisis with economic consequences</a:t>
            </a:r>
          </a:p>
          <a:p>
            <a:r>
              <a:rPr lang="en-US" dirty="0"/>
              <a:t>No one anticipated the speed and strength of the policy response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B42B158-F5B6-41DA-9A21-E95149DB7BC9}"/>
              </a:ext>
            </a:extLst>
          </p:cNvPr>
          <p:cNvSpPr txBox="1">
            <a:spLocks/>
          </p:cNvSpPr>
          <p:nvPr/>
        </p:nvSpPr>
        <p:spPr>
          <a:xfrm>
            <a:off x="1067397" y="922202"/>
            <a:ext cx="106674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Three Answers Come to Mind</a:t>
            </a:r>
          </a:p>
        </p:txBody>
      </p:sp>
    </p:spTree>
    <p:extLst>
      <p:ext uri="{BB962C8B-B14F-4D97-AF65-F5344CB8AC3E}">
        <p14:creationId xmlns:p14="http://schemas.microsoft.com/office/powerpoint/2010/main" val="11461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35E8-79FE-4F10-A09E-65A71C55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317364"/>
            <a:ext cx="11291887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n-lt"/>
              </a:rPr>
              <a:t>Transfers from Government Exploded in 2020</a:t>
            </a:r>
            <a:br>
              <a:rPr lang="en-US" sz="4400" b="1" dirty="0">
                <a:latin typeface="+mn-lt"/>
              </a:rPr>
            </a:br>
            <a:r>
              <a:rPr lang="en-US" sz="2400" dirty="0">
                <a:latin typeface="+mn-lt"/>
              </a:rPr>
              <a:t>Transfer Payments, Montana, Millions of Dollars</a:t>
            </a:r>
            <a:br>
              <a:rPr lang="en-US" sz="4400" b="1" dirty="0">
                <a:latin typeface="+mn-lt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D197D4-8608-40C5-9B65-E3B7533AC21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604963"/>
          <a:ext cx="106680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2D9CC4-1906-486C-AEC5-BDCA496E8E60}"/>
              </a:ext>
            </a:extLst>
          </p:cNvPr>
          <p:cNvSpPr txBox="1"/>
          <p:nvPr/>
        </p:nvSpPr>
        <p:spPr>
          <a:xfrm>
            <a:off x="2400300" y="5457826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40B34-C461-4A3E-AC6E-B103A803D6FC}"/>
              </a:ext>
            </a:extLst>
          </p:cNvPr>
          <p:cNvSpPr txBox="1"/>
          <p:nvPr/>
        </p:nvSpPr>
        <p:spPr>
          <a:xfrm>
            <a:off x="3886200" y="5457826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1A176-3E33-418D-A5D6-6051A1C2143D}"/>
              </a:ext>
            </a:extLst>
          </p:cNvPr>
          <p:cNvSpPr txBox="1"/>
          <p:nvPr/>
        </p:nvSpPr>
        <p:spPr>
          <a:xfrm>
            <a:off x="5434696" y="5457826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4AA36-73EC-4CC9-9C43-1620E74F6DCE}"/>
              </a:ext>
            </a:extLst>
          </p:cNvPr>
          <p:cNvSpPr txBox="1"/>
          <p:nvPr/>
        </p:nvSpPr>
        <p:spPr>
          <a:xfrm>
            <a:off x="6909029" y="5457826"/>
            <a:ext cx="7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326E5-7DA0-4BB2-9A8F-FBF0716656D2}"/>
              </a:ext>
            </a:extLst>
          </p:cNvPr>
          <p:cNvSpPr txBox="1"/>
          <p:nvPr/>
        </p:nvSpPr>
        <p:spPr>
          <a:xfrm>
            <a:off x="8455485" y="5453064"/>
            <a:ext cx="7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A50C2-A5C8-44F4-B7B3-7C3F023991A8}"/>
              </a:ext>
            </a:extLst>
          </p:cNvPr>
          <p:cNvSpPr txBox="1"/>
          <p:nvPr/>
        </p:nvSpPr>
        <p:spPr>
          <a:xfrm>
            <a:off x="9941385" y="5431973"/>
            <a:ext cx="7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1CDB9-C258-4D56-8565-D75580531999}"/>
              </a:ext>
            </a:extLst>
          </p:cNvPr>
          <p:cNvSpPr txBox="1"/>
          <p:nvPr/>
        </p:nvSpPr>
        <p:spPr>
          <a:xfrm>
            <a:off x="766763" y="1091032"/>
            <a:ext cx="163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Millions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FF29835-9C7F-4B89-AB91-32AE4CC5C6D5}"/>
              </a:ext>
            </a:extLst>
          </p:cNvPr>
          <p:cNvSpPr/>
          <p:nvPr/>
        </p:nvSpPr>
        <p:spPr>
          <a:xfrm>
            <a:off x="9401856" y="2588079"/>
            <a:ext cx="257175" cy="19910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D13EA-307D-474D-8CD4-1A14B5E506B9}"/>
              </a:ext>
            </a:extLst>
          </p:cNvPr>
          <p:cNvSpPr txBox="1"/>
          <p:nvPr/>
        </p:nvSpPr>
        <p:spPr>
          <a:xfrm>
            <a:off x="7815943" y="3346729"/>
            <a:ext cx="17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$7.9 Billion!!!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2B0CD-B07C-41CA-8D98-714343D4C770}"/>
              </a:ext>
            </a:extLst>
          </p:cNvPr>
          <p:cNvSpPr txBox="1"/>
          <p:nvPr/>
        </p:nvSpPr>
        <p:spPr>
          <a:xfrm>
            <a:off x="1905000" y="4219575"/>
            <a:ext cx="3133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 U.S. Bureau of Economic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6BF27-C337-491D-B76B-AAA19AA1FC47}"/>
              </a:ext>
            </a:extLst>
          </p:cNvPr>
          <p:cNvSpPr txBox="1"/>
          <p:nvPr/>
        </p:nvSpPr>
        <p:spPr>
          <a:xfrm>
            <a:off x="10967364" y="5431973"/>
            <a:ext cx="7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917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7EE54C-CE27-441B-BDC0-63486F3A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97" y="109537"/>
            <a:ext cx="10667403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How Can We Reconcile These Two Trends?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C7F8836F-4026-419F-B21C-9FB18497D9A9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4190" y="117248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A8A9035-610C-44F7-A8FA-0CA42E189E7A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08295" y="117248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9F4C989-5391-4115-B2CE-319FA7E221EC}"/>
              </a:ext>
            </a:extLst>
          </p:cNvPr>
          <p:cNvSpPr txBox="1"/>
          <p:nvPr/>
        </p:nvSpPr>
        <p:spPr>
          <a:xfrm>
            <a:off x="1780674" y="5464782"/>
            <a:ext cx="72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21EF4-BB35-4B61-A1F4-552061D61095}"/>
              </a:ext>
            </a:extLst>
          </p:cNvPr>
          <p:cNvSpPr txBox="1"/>
          <p:nvPr/>
        </p:nvSpPr>
        <p:spPr>
          <a:xfrm>
            <a:off x="2931981" y="5464784"/>
            <a:ext cx="64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196E04-77E5-4289-BF8A-E914AEA18858}"/>
              </a:ext>
            </a:extLst>
          </p:cNvPr>
          <p:cNvSpPr txBox="1"/>
          <p:nvPr/>
        </p:nvSpPr>
        <p:spPr>
          <a:xfrm>
            <a:off x="3997635" y="5464783"/>
            <a:ext cx="64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6499E1-8A33-4264-A756-DCADF0536387}"/>
              </a:ext>
            </a:extLst>
          </p:cNvPr>
          <p:cNvSpPr txBox="1"/>
          <p:nvPr/>
        </p:nvSpPr>
        <p:spPr>
          <a:xfrm>
            <a:off x="5063289" y="5464784"/>
            <a:ext cx="64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227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3" grpId="0">
        <p:bldAsOne/>
      </p:bldGraphic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1147</Words>
  <Application>Microsoft Office PowerPoint</Application>
  <PresentationFormat>Widescreen</PresentationFormat>
  <Paragraphs>208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1_Office Theme</vt:lpstr>
      <vt:lpstr>PowerPoint Presentation</vt:lpstr>
      <vt:lpstr>2020:  A Year of Crazy Economic Data</vt:lpstr>
      <vt:lpstr>2021 Economic Numbers Continue to Amaze</vt:lpstr>
      <vt:lpstr>Is the Federal Reserve Paying Too Much Attention to the Coastal States? Standard Deviation of State Unemployment Rates, Monthly, 1976-2021</vt:lpstr>
      <vt:lpstr>PowerPoint Presentation</vt:lpstr>
      <vt:lpstr>A Tough Year for Economic Predictions: What Made This Forecast So Wrong?</vt:lpstr>
      <vt:lpstr>PowerPoint Presentation</vt:lpstr>
      <vt:lpstr>Transfers from Government Exploded in 2020 Transfer Payments, Montana, Millions of Dollars </vt:lpstr>
      <vt:lpstr>How Can We Reconcile These Two Trends?</vt:lpstr>
      <vt:lpstr>Wages and Employment, Montana, 2018Q1 – 2020Q4 Seasonally Adjusted Index, 2017Q1 = 100</vt:lpstr>
      <vt:lpstr>Job Losses by Sector, Montana, 2019Q4 – 2020Q4 </vt:lpstr>
      <vt:lpstr>Wage Loss/Growth by Sector, Montana, 2019Q4 – 2020Q4 </vt:lpstr>
      <vt:lpstr>Job Losses by Sector, Montana, 2019Q4 – 2020Q2 Seasonally Adjusted</vt:lpstr>
      <vt:lpstr>Job Gains by Sector, Montana, 2020Q2 – 2020Q4 Seasonally Adjusted</vt:lpstr>
      <vt:lpstr>Montana’s Recession Experience</vt:lpstr>
      <vt:lpstr>PowerPoint Presentation</vt:lpstr>
      <vt:lpstr>PowerPoint Presentation</vt:lpstr>
      <vt:lpstr>PowerPoint Presentation</vt:lpstr>
      <vt:lpstr>PowerPoint Presentation</vt:lpstr>
      <vt:lpstr>Bakken Oil Production Has Fallen Significantly Montana and North Dakota Monthly Crude Oil Production, Thousand Barrels</vt:lpstr>
      <vt:lpstr>What’s Ahead for Montana’s Economy</vt:lpstr>
      <vt:lpstr>PowerPoint Presentation</vt:lpstr>
      <vt:lpstr> </vt:lpstr>
      <vt:lpstr>Wage Growth Tilted Towards Startup Positions Federal Reserve Bank of Atlanta U.S. Wage Tracker, Percent</vt:lpstr>
      <vt:lpstr>PowerPoint Presentation</vt:lpstr>
      <vt:lpstr>What Companies Can Do</vt:lpstr>
      <vt:lpstr>What Policymakers Can Do (But maybe not if they want to get re-elected)</vt:lpstr>
      <vt:lpstr>All Transactions Housing Price Index, Montana Percent Growth, Annualized Rate, Not Seasonally Adjusted</vt:lpstr>
      <vt:lpstr>PowerPoint Presentation</vt:lpstr>
      <vt:lpstr>Residential Construction Has Responded Montana Housing Starts, Units, Single and Multi-Family</vt:lpstr>
      <vt:lpstr>PowerPoint Presentation</vt:lpstr>
      <vt:lpstr>The Market is the Problem</vt:lpstr>
      <vt:lpstr>The Problem is Regulation and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Barkey, Patrick</dc:creator>
  <cp:lastModifiedBy>Barkey, Patrick</cp:lastModifiedBy>
  <cp:revision>22</cp:revision>
  <dcterms:created xsi:type="dcterms:W3CDTF">2021-07-28T19:09:53Z</dcterms:created>
  <dcterms:modified xsi:type="dcterms:W3CDTF">2021-07-28T23:09:41Z</dcterms:modified>
</cp:coreProperties>
</file>